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sldIdLst>
    <p:sldId id="256" r:id="rId5"/>
    <p:sldId id="263" r:id="rId6"/>
    <p:sldId id="400" r:id="rId7"/>
    <p:sldId id="399" r:id="rId8"/>
    <p:sldId id="398" r:id="rId9"/>
    <p:sldId id="397" r:id="rId10"/>
    <p:sldId id="396" r:id="rId11"/>
    <p:sldId id="395" r:id="rId12"/>
    <p:sldId id="394" r:id="rId13"/>
    <p:sldId id="393" r:id="rId14"/>
    <p:sldId id="392" r:id="rId15"/>
    <p:sldId id="391" r:id="rId16"/>
    <p:sldId id="422" r:id="rId17"/>
    <p:sldId id="450" r:id="rId18"/>
    <p:sldId id="436" r:id="rId19"/>
    <p:sldId id="449" r:id="rId20"/>
    <p:sldId id="437" r:id="rId21"/>
    <p:sldId id="264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428" r:id="rId33"/>
    <p:sldId id="432" r:id="rId34"/>
    <p:sldId id="431" r:id="rId35"/>
    <p:sldId id="430" r:id="rId36"/>
    <p:sldId id="345" r:id="rId37"/>
    <p:sldId id="265" r:id="rId38"/>
    <p:sldId id="318" r:id="rId39"/>
    <p:sldId id="331" r:id="rId40"/>
    <p:sldId id="423" r:id="rId41"/>
    <p:sldId id="348" r:id="rId42"/>
    <p:sldId id="412" r:id="rId43"/>
    <p:sldId id="411" r:id="rId44"/>
    <p:sldId id="410" r:id="rId45"/>
    <p:sldId id="408" r:id="rId46"/>
    <p:sldId id="409" r:id="rId47"/>
    <p:sldId id="407" r:id="rId48"/>
    <p:sldId id="406" r:id="rId49"/>
    <p:sldId id="405" r:id="rId50"/>
    <p:sldId id="404" r:id="rId51"/>
    <p:sldId id="425" r:id="rId52"/>
    <p:sldId id="426" r:id="rId53"/>
    <p:sldId id="427" r:id="rId54"/>
    <p:sldId id="319" r:id="rId55"/>
    <p:sldId id="424" r:id="rId56"/>
    <p:sldId id="403" r:id="rId57"/>
    <p:sldId id="414" r:id="rId58"/>
    <p:sldId id="415" r:id="rId59"/>
    <p:sldId id="416" r:id="rId60"/>
    <p:sldId id="417" r:id="rId61"/>
    <p:sldId id="418" r:id="rId62"/>
    <p:sldId id="419" r:id="rId63"/>
    <p:sldId id="420" r:id="rId64"/>
    <p:sldId id="413" r:id="rId65"/>
    <p:sldId id="421" r:id="rId66"/>
    <p:sldId id="435" r:id="rId67"/>
    <p:sldId id="434" r:id="rId68"/>
    <p:sldId id="266" r:id="rId69"/>
    <p:sldId id="438" r:id="rId70"/>
    <p:sldId id="439" r:id="rId71"/>
    <p:sldId id="440" r:id="rId72"/>
    <p:sldId id="448" r:id="rId73"/>
    <p:sldId id="442" r:id="rId74"/>
    <p:sldId id="443" r:id="rId75"/>
    <p:sldId id="444" r:id="rId76"/>
    <p:sldId id="445" r:id="rId77"/>
    <p:sldId id="446" r:id="rId78"/>
    <p:sldId id="447" r:id="rId79"/>
    <p:sldId id="332" r:id="rId80"/>
    <p:sldId id="346" r:id="rId81"/>
    <p:sldId id="349" r:id="rId82"/>
    <p:sldId id="454" r:id="rId83"/>
    <p:sldId id="455" r:id="rId84"/>
    <p:sldId id="453" r:id="rId85"/>
    <p:sldId id="350" r:id="rId86"/>
    <p:sldId id="351" r:id="rId87"/>
    <p:sldId id="352" r:id="rId88"/>
    <p:sldId id="353" r:id="rId89"/>
    <p:sldId id="354" r:id="rId90"/>
    <p:sldId id="355" r:id="rId91"/>
    <p:sldId id="356" r:id="rId92"/>
    <p:sldId id="357" r:id="rId93"/>
    <p:sldId id="358" r:id="rId94"/>
    <p:sldId id="379" r:id="rId95"/>
  </p:sldIdLst>
  <p:sldSz cx="9144000" cy="6858000" type="screen4x3"/>
  <p:notesSz cx="9926638" cy="6797675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20EFFF2-C7BC-4B95-9BFA-CF7B8DB79E85}" v="28" dt="2023-03-06T14:51:33.063"/>
    <p1510:client id="{5BD954D2-87EA-4152-8036-BD3F5582CFD0}" v="200" dt="2023-03-06T14:58:25.527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iddels stil 2 – uthev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iddels stil 2 – utheving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137" autoAdjust="0"/>
    <p:restoredTop sz="94694"/>
  </p:normalViewPr>
  <p:slideViewPr>
    <p:cSldViewPr>
      <p:cViewPr varScale="1">
        <p:scale>
          <a:sx n="65" d="100"/>
          <a:sy n="65" d="100"/>
        </p:scale>
        <p:origin x="2358" y="3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5" Type="http://schemas.openxmlformats.org/officeDocument/2006/relationships/slide" Target="slides/slide1.xml"/><Relationship Id="rId90" Type="http://schemas.openxmlformats.org/officeDocument/2006/relationships/slide" Target="slides/slide86.xml"/><Relationship Id="rId95" Type="http://schemas.openxmlformats.org/officeDocument/2006/relationships/slide" Target="slides/slide91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91" Type="http://schemas.openxmlformats.org/officeDocument/2006/relationships/slide" Target="slides/slide87.xml"/><Relationship Id="rId9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slide" Target="slides/slide90.xml"/><Relationship Id="rId9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viewProps" Target="viewProps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microsoft.com/office/2015/10/relationships/revisionInfo" Target="revisionInfo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slide" Target="slides/slide89.xml"/><Relationship Id="rId98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799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749300" y="4675743"/>
            <a:ext cx="7645400" cy="12426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749300" y="4675743"/>
            <a:ext cx="7645400" cy="12426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undertittelstil i malen</a:t>
            </a:r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3/7/2023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r>
              <a:rPr lang="nb-NO"/>
              <a:t>Klikk for å redigere tittelstil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3/7/2023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r>
              <a:rPr lang="nb-NO"/>
              <a:t>Klikk for å redigere tittelstil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3/7/2023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r>
              <a:rPr lang="nb-NO"/>
              <a:t>Klikk for å redigere tittelstil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3/7/2023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3/7/2023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accent3"/>
            </a:gs>
            <a:gs pos="61000">
              <a:schemeClr val="accent3">
                <a:lumMod val="40000"/>
                <a:lumOff val="60000"/>
              </a:schemeClr>
            </a:gs>
            <a:gs pos="31000">
              <a:schemeClr val="accent3">
                <a:lumMod val="40000"/>
                <a:lumOff val="60000"/>
              </a:schemeClr>
            </a:gs>
            <a:gs pos="11000">
              <a:schemeClr val="accent3">
                <a:lumMod val="20000"/>
                <a:lumOff val="8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097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57200" y="1577340"/>
            <a:ext cx="822960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3/7/2023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 eaLnBrk="1" hangingPunct="1">
        <a:defRPr>
          <a:latin typeface="+mj-lt"/>
          <a:ea typeface="+mj-ea"/>
          <a:cs typeface="+mj-cs"/>
        </a:defRPr>
      </a:lvl1pPr>
    </p:titleStyle>
    <p:bodyStyle>
      <a:lvl1pPr marL="0" eaLnBrk="1" hangingPunct="1">
        <a:defRPr>
          <a:latin typeface="+mn-lt"/>
          <a:ea typeface="+mn-ea"/>
          <a:cs typeface="+mn-cs"/>
        </a:defRPr>
      </a:lvl1pPr>
      <a:lvl2pPr marL="457200" eaLnBrk="1" hangingPunct="1">
        <a:defRPr>
          <a:latin typeface="+mn-lt"/>
          <a:ea typeface="+mn-ea"/>
          <a:cs typeface="+mn-cs"/>
        </a:defRPr>
      </a:lvl2pPr>
      <a:lvl3pPr marL="914400" eaLnBrk="1" hangingPunct="1">
        <a:defRPr>
          <a:latin typeface="+mn-lt"/>
          <a:ea typeface="+mn-ea"/>
          <a:cs typeface="+mn-cs"/>
        </a:defRPr>
      </a:lvl3pPr>
      <a:lvl4pPr marL="1371600" eaLnBrk="1" hangingPunct="1">
        <a:defRPr>
          <a:latin typeface="+mn-lt"/>
          <a:ea typeface="+mn-ea"/>
          <a:cs typeface="+mn-cs"/>
        </a:defRPr>
      </a:lvl4pPr>
      <a:lvl5pPr marL="1828800" eaLnBrk="1" hangingPunct="1">
        <a:defRPr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bodyStyle>
    <p:otherStyle>
      <a:lvl1pPr marL="0" eaLnBrk="1" hangingPunct="1">
        <a:defRPr>
          <a:latin typeface="+mn-lt"/>
          <a:ea typeface="+mn-ea"/>
          <a:cs typeface="+mn-cs"/>
        </a:defRPr>
      </a:lvl1pPr>
      <a:lvl2pPr marL="457200" eaLnBrk="1" hangingPunct="1">
        <a:defRPr>
          <a:latin typeface="+mn-lt"/>
          <a:ea typeface="+mn-ea"/>
          <a:cs typeface="+mn-cs"/>
        </a:defRPr>
      </a:lvl2pPr>
      <a:lvl3pPr marL="914400" eaLnBrk="1" hangingPunct="1">
        <a:defRPr>
          <a:latin typeface="+mn-lt"/>
          <a:ea typeface="+mn-ea"/>
          <a:cs typeface="+mn-cs"/>
        </a:defRPr>
      </a:lvl3pPr>
      <a:lvl4pPr marL="1371600" eaLnBrk="1" hangingPunct="1">
        <a:defRPr>
          <a:latin typeface="+mn-lt"/>
          <a:ea typeface="+mn-ea"/>
          <a:cs typeface="+mn-cs"/>
        </a:defRPr>
      </a:lvl4pPr>
      <a:lvl5pPr marL="1828800" eaLnBrk="1" hangingPunct="1">
        <a:defRPr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helsedirektoratet.no/statistikk/helse-omsorgstjenester-i-KPR" TargetMode="Externa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elsedirektoratet.no/statistikk?filterTjeneste=Prim%C3%A6rhelsetjeneste&amp;filterType=15863974-b3d5-4ed0-acac-f0eb1fdb4acd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gjeringen.no/no/tema/kommuner-og-regioner/kommunedata/tjenestebehov2/id2507961/" TargetMode="External"/><Relationship Id="rId2" Type="http://schemas.openxmlformats.org/officeDocument/2006/relationships/hyperlink" Target="https://www.helsedirektoratet.no/statistikk/kvalitetsindikatorer/kommunale-helse-og-omsorgstjenester/fagutdanning-i-pleie-og-omsorgstjenesten" TargetMode="Externa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ssb.no/statbank/table/11918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gjeringen.no/no/tema/kommuner-og-regioner/kommunedata/tjenestebehov2/id2507961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gjeringen.no/no/tema/kommuner-og-regioner/kommunedata/tjenestebehov2/id2507961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gjeringen.no/no/tema/kommuner-og-regioner/kommunedata/tjenestebehov2/id2507961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2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elsedirektoratet.no/statistikk/kvalitetsindikatorer/kommunale-helse-og-omsorgstjenester/fagutdanning-i-pleie-og-omsorgstjenesten" TargetMode="External"/><Relationship Id="rId2" Type="http://schemas.openxmlformats.org/officeDocument/2006/relationships/hyperlink" Target="https://www.ressursportal.no/" TargetMode="Externa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elsedirektoratet.no/statistikk/kvalitetsindikatorer/kommunale-helse-og-omsorgstjenester/fagutdanning-i-pleie-og-omsorgstjenesten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hyperlink" Target="https://demenskartet.no/?doing_wp_cron=1649747681.0343430042266845703125#50" TargetMode="External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22.png"/><Relationship Id="rId4" Type="http://schemas.openxmlformats.org/officeDocument/2006/relationships/image" Target="../media/image121.pn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hi.no/nyheter/2022/folkehelseprofilene-for-kommuner-og-bydeler-2022-er-publisert/" TargetMode="External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hi.no/nyheter/2022/folkehelseprofilene-for-kommuner-og-bydeler-2022-er-publisert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www.fhi.no/nyheter/2022/folkehelseprofilene-for-kommuner-og-bydeler-2022-er-publisert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www.fhi.no/nyheter/2022/oppvekstprofiler-2022-for-kommuner-og-bydeler-er-publisert/" TargetMode="Externa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6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8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0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2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4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6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8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0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4.PNG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49300" y="4675743"/>
            <a:ext cx="5032375" cy="156709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nb-NO" sz="5050" dirty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Tall for helse- og velferdstjenestene</a:t>
            </a:r>
            <a:endParaRPr lang="nb-NO" sz="1000" dirty="0">
              <a:solidFill>
                <a:schemeClr val="accent1">
                  <a:lumMod val="75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583B8786-3D6E-42E8-35BE-6A1DF8CDED22}"/>
              </a:ext>
            </a:extLst>
          </p:cNvPr>
          <p:cNvSpPr txBox="1"/>
          <p:nvPr/>
        </p:nvSpPr>
        <p:spPr>
          <a:xfrm>
            <a:off x="4788024" y="404664"/>
            <a:ext cx="226215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2022</a:t>
            </a:r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F0F8543E-9AF8-8210-7247-8EF8E3A6E202}"/>
              </a:ext>
            </a:extLst>
          </p:cNvPr>
          <p:cNvSpPr txBox="1"/>
          <p:nvPr/>
        </p:nvSpPr>
        <p:spPr>
          <a:xfrm>
            <a:off x="269644" y="6381328"/>
            <a:ext cx="184731" cy="36933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endParaRPr lang="nb-NO" i="1" dirty="0">
              <a:solidFill>
                <a:schemeClr val="tx2"/>
              </a:solidFill>
              <a:cs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kstSylinder 11">
            <a:extLst>
              <a:ext uri="{FF2B5EF4-FFF2-40B4-BE49-F238E27FC236}">
                <a16:creationId xmlns:a16="http://schemas.microsoft.com/office/drawing/2014/main" id="{57A525ED-566A-4F3C-B57A-2E21E2206F2C}"/>
              </a:ext>
            </a:extLst>
          </p:cNvPr>
          <p:cNvSpPr txBox="1"/>
          <p:nvPr/>
        </p:nvSpPr>
        <p:spPr>
          <a:xfrm>
            <a:off x="60414" y="44624"/>
            <a:ext cx="5544616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KS sitt fremtidsverktøy viser at andel sysselsatte i % av befolkningen i </a:t>
            </a:r>
            <a:r>
              <a:rPr lang="nb-NO" b="1" u="sng" dirty="0">
                <a:solidFill>
                  <a:schemeClr val="accent3">
                    <a:lumMod val="50000"/>
                  </a:schemeClr>
                </a:solidFill>
              </a:rPr>
              <a:t>Rennebu kommune </a:t>
            </a:r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er 67 %, Andel av ansatte som jobber i helse og omsorg er 50 %. Andel av befolkningen i yrkesaktiv alder; 55 %, 33 % av befolkningen er over 60 år. 22 % av befolkningen lever i utenforskap og 18 % av barn lever i familier med vedvarende lav inntekt. Frafallsrate i </a:t>
            </a:r>
            <a:r>
              <a:rPr lang="nb-NO" dirty="0" err="1">
                <a:solidFill>
                  <a:schemeClr val="accent3">
                    <a:lumMod val="50000"/>
                  </a:schemeClr>
                </a:solidFill>
              </a:rPr>
              <a:t>vgs</a:t>
            </a:r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 er på 17 %.</a:t>
            </a:r>
          </a:p>
          <a:p>
            <a:endParaRPr lang="nb-NO" dirty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Hovedalternativet viser at i 2050 antall innbyggere i yrkesaktiv alder er 1271(- 132). Antall barn under 18 år 430 (- 32). 86 (+ 55) innbyggere vil være 90 år eller eldre, mens 775 (+ 175) vil være over pensjonsalder.</a:t>
            </a:r>
          </a:p>
          <a:p>
            <a:endParaRPr lang="nb-NO" dirty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I perioden 2020 til 2040 vil antall sysselsatte synke fra i overkant av 1200 til </a:t>
            </a:r>
            <a:r>
              <a:rPr lang="nb-NO" dirty="0" err="1">
                <a:solidFill>
                  <a:schemeClr val="accent3">
                    <a:lumMod val="50000"/>
                  </a:schemeClr>
                </a:solidFill>
              </a:rPr>
              <a:t>ca</a:t>
            </a:r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 1110. Antall barn i grunnskolealder vil falle fra </a:t>
            </a:r>
            <a:r>
              <a:rPr lang="nb-NO" dirty="0" err="1">
                <a:solidFill>
                  <a:schemeClr val="accent3">
                    <a:lumMod val="50000"/>
                  </a:schemeClr>
                </a:solidFill>
              </a:rPr>
              <a:t>ca</a:t>
            </a:r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 284 til </a:t>
            </a:r>
            <a:r>
              <a:rPr lang="nb-NO" dirty="0" err="1">
                <a:solidFill>
                  <a:schemeClr val="accent3">
                    <a:lumMod val="50000"/>
                  </a:schemeClr>
                </a:solidFill>
              </a:rPr>
              <a:t>ca</a:t>
            </a:r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 269. Antall brukere av hjemmetjenester vil holde seg stabilt på </a:t>
            </a:r>
            <a:r>
              <a:rPr lang="nb-NO" dirty="0" err="1">
                <a:solidFill>
                  <a:schemeClr val="accent3">
                    <a:lumMod val="50000"/>
                  </a:schemeClr>
                </a:solidFill>
              </a:rPr>
              <a:t>ca</a:t>
            </a:r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 220. Antall brukere av institusjonstjenester vil holde seg stabilt på </a:t>
            </a:r>
            <a:r>
              <a:rPr lang="nb-NO" dirty="0" err="1">
                <a:solidFill>
                  <a:schemeClr val="accent3">
                    <a:lumMod val="50000"/>
                  </a:schemeClr>
                </a:solidFill>
              </a:rPr>
              <a:t>ca</a:t>
            </a:r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 32. Antall i utenforskap vil falle fra </a:t>
            </a:r>
            <a:r>
              <a:rPr lang="nb-NO" dirty="0" err="1">
                <a:solidFill>
                  <a:schemeClr val="accent3">
                    <a:lumMod val="50000"/>
                  </a:schemeClr>
                </a:solidFill>
              </a:rPr>
              <a:t>ca</a:t>
            </a:r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 240 til </a:t>
            </a:r>
            <a:r>
              <a:rPr lang="nb-NO" dirty="0" err="1">
                <a:solidFill>
                  <a:schemeClr val="accent3">
                    <a:lumMod val="50000"/>
                  </a:schemeClr>
                </a:solidFill>
              </a:rPr>
              <a:t>ca</a:t>
            </a:r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 215.</a:t>
            </a:r>
            <a:r>
              <a:rPr lang="nb-NO" dirty="0"/>
              <a:t> </a:t>
            </a:r>
          </a:p>
          <a:p>
            <a:endParaRPr lang="nb-NO" dirty="0"/>
          </a:p>
          <a:p>
            <a:endParaRPr lang="nb-NO" dirty="0"/>
          </a:p>
          <a:p>
            <a:endParaRPr lang="nb-NO" dirty="0"/>
          </a:p>
          <a:p>
            <a:endParaRPr lang="nb-NO" dirty="0"/>
          </a:p>
          <a:p>
            <a:endParaRPr lang="nb-NO" dirty="0"/>
          </a:p>
        </p:txBody>
      </p:sp>
      <p:pic>
        <p:nvPicPr>
          <p:cNvPr id="2" name="object 2">
            <a:extLst>
              <a:ext uri="{FF2B5EF4-FFF2-40B4-BE49-F238E27FC236}">
                <a16:creationId xmlns:a16="http://schemas.microsoft.com/office/drawing/2014/main" id="{8EAF04CE-96B5-829D-12E2-FE6EE6A385AF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7016" y="5645278"/>
            <a:ext cx="9158033" cy="1212725"/>
          </a:xfrm>
          <a:prstGeom prst="rect">
            <a:avLst/>
          </a:prstGeom>
        </p:spPr>
      </p:pic>
      <p:pic>
        <p:nvPicPr>
          <p:cNvPr id="4" name="Bilde 3" descr="Et bilde som inneholder bord&#10;&#10;Automatisk generert beskrivelse">
            <a:extLst>
              <a:ext uri="{FF2B5EF4-FFF2-40B4-BE49-F238E27FC236}">
                <a16:creationId xmlns:a16="http://schemas.microsoft.com/office/drawing/2014/main" id="{0632B52E-50BD-BF29-C5F1-6200E74A1F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5949934" y="2276872"/>
            <a:ext cx="3117816" cy="1991107"/>
          </a:xfrm>
          <a:prstGeom prst="rect">
            <a:avLst/>
          </a:prstGeom>
          <a:effectLst>
            <a:glow rad="152400">
              <a:schemeClr val="accent3"/>
            </a:glow>
          </a:effectLst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7F251658-C1E7-1BCE-7DAA-C01DAB26FB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9934" y="44624"/>
            <a:ext cx="3117816" cy="2016224"/>
          </a:xfrm>
          <a:prstGeom prst="rect">
            <a:avLst/>
          </a:prstGeom>
          <a:effectLst>
            <a:glow rad="152400">
              <a:schemeClr val="accent3"/>
            </a:glow>
          </a:effectLst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2E8183E3-EF7A-A0A3-44ED-EE3AFCD982C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9934" y="4511431"/>
            <a:ext cx="3117816" cy="1974438"/>
          </a:xfrm>
          <a:prstGeom prst="rect">
            <a:avLst/>
          </a:prstGeom>
          <a:effectLst>
            <a:glow rad="152400">
              <a:schemeClr val="accent3"/>
            </a:glow>
          </a:effectLst>
        </p:spPr>
      </p:pic>
    </p:spTree>
    <p:extLst>
      <p:ext uri="{BB962C8B-B14F-4D97-AF65-F5344CB8AC3E}">
        <p14:creationId xmlns:p14="http://schemas.microsoft.com/office/powerpoint/2010/main" val="5388962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kstSylinder 12">
            <a:extLst>
              <a:ext uri="{FF2B5EF4-FFF2-40B4-BE49-F238E27FC236}">
                <a16:creationId xmlns:a16="http://schemas.microsoft.com/office/drawing/2014/main" id="{B6BD81A6-D158-442E-A752-3D9B8B867A13}"/>
              </a:ext>
            </a:extLst>
          </p:cNvPr>
          <p:cNvSpPr txBox="1"/>
          <p:nvPr/>
        </p:nvSpPr>
        <p:spPr>
          <a:xfrm>
            <a:off x="125240" y="135451"/>
            <a:ext cx="5256584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KS sitt fremtidsverktøy viser at andel sysselsatte i % av befolkningen i </a:t>
            </a:r>
            <a:r>
              <a:rPr lang="nb-NO" b="1" u="sng" dirty="0">
                <a:solidFill>
                  <a:schemeClr val="accent3">
                    <a:lumMod val="50000"/>
                  </a:schemeClr>
                </a:solidFill>
              </a:rPr>
              <a:t>Rindal kommune </a:t>
            </a:r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er 71 %, Andel av ansatte som jobber i helse og omsorg er 54 %. Andel av befolkningen i yrkesaktiv alder; 55 %, 31 % av befolkningen er over 60 år. 18 % av befolkningen lever i utenforskap og 7 % av barn lever i familier med vedvarende lav inntekt. Frafallsrate i </a:t>
            </a:r>
            <a:r>
              <a:rPr lang="nb-NO" dirty="0" err="1">
                <a:solidFill>
                  <a:schemeClr val="accent3">
                    <a:lumMod val="50000"/>
                  </a:schemeClr>
                </a:solidFill>
              </a:rPr>
              <a:t>vgs</a:t>
            </a:r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 er på 12 %.</a:t>
            </a:r>
          </a:p>
          <a:p>
            <a:endParaRPr lang="nb-NO" dirty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Hovedalternativet viser at i 2050 antall innbyggere i yrkesaktiv alder er 856 (- 258). Antall barn under 18 år 314 (- 58). 55(+31) innbyggere vil være 90 år eller eldre, mens 526 (+64) vil være over pensjonsalder.</a:t>
            </a:r>
          </a:p>
          <a:p>
            <a:endParaRPr lang="nb-NO" dirty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I perioden 2020 til 2040 vil antall sysselsatte synke fra </a:t>
            </a:r>
            <a:r>
              <a:rPr lang="nb-NO" dirty="0" err="1">
                <a:solidFill>
                  <a:schemeClr val="accent3">
                    <a:lumMod val="50000"/>
                  </a:schemeClr>
                </a:solidFill>
              </a:rPr>
              <a:t>ca</a:t>
            </a:r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 975 til 835. Antall barn i grunnskolealder vil falle fra </a:t>
            </a:r>
            <a:r>
              <a:rPr lang="nb-NO" dirty="0" err="1">
                <a:solidFill>
                  <a:schemeClr val="accent3">
                    <a:lumMod val="50000"/>
                  </a:schemeClr>
                </a:solidFill>
              </a:rPr>
              <a:t>ca</a:t>
            </a:r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 235 til </a:t>
            </a:r>
            <a:r>
              <a:rPr lang="nb-NO" dirty="0" err="1">
                <a:solidFill>
                  <a:schemeClr val="accent3">
                    <a:lumMod val="50000"/>
                  </a:schemeClr>
                </a:solidFill>
              </a:rPr>
              <a:t>ca</a:t>
            </a:r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 190. Antall brukere av hjemmetjenester vil falle fra </a:t>
            </a:r>
            <a:r>
              <a:rPr lang="nb-NO" dirty="0" err="1">
                <a:solidFill>
                  <a:schemeClr val="accent3">
                    <a:lumMod val="50000"/>
                  </a:schemeClr>
                </a:solidFill>
              </a:rPr>
              <a:t>ca</a:t>
            </a:r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 155 til </a:t>
            </a:r>
            <a:r>
              <a:rPr lang="nb-NO" dirty="0" err="1">
                <a:solidFill>
                  <a:schemeClr val="accent3">
                    <a:lumMod val="50000"/>
                  </a:schemeClr>
                </a:solidFill>
              </a:rPr>
              <a:t>ca</a:t>
            </a:r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 141. Antall brukere av institusjonstjenester vil falle fra </a:t>
            </a:r>
            <a:r>
              <a:rPr lang="nb-NO" dirty="0" err="1">
                <a:solidFill>
                  <a:schemeClr val="accent3">
                    <a:lumMod val="50000"/>
                  </a:schemeClr>
                </a:solidFill>
              </a:rPr>
              <a:t>ca</a:t>
            </a:r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 26 til 24. Antall i utenforskap vil falle fra </a:t>
            </a:r>
            <a:r>
              <a:rPr lang="nb-NO" dirty="0" err="1">
                <a:solidFill>
                  <a:schemeClr val="accent3">
                    <a:lumMod val="50000"/>
                  </a:schemeClr>
                </a:solidFill>
              </a:rPr>
              <a:t>ca</a:t>
            </a:r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 169 til </a:t>
            </a:r>
            <a:r>
              <a:rPr lang="nb-NO" dirty="0" err="1">
                <a:solidFill>
                  <a:schemeClr val="accent3">
                    <a:lumMod val="50000"/>
                  </a:schemeClr>
                </a:solidFill>
              </a:rPr>
              <a:t>ca</a:t>
            </a:r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 135. </a:t>
            </a:r>
          </a:p>
          <a:p>
            <a:endParaRPr lang="nb-NO" dirty="0"/>
          </a:p>
          <a:p>
            <a:endParaRPr lang="nb-NO" dirty="0"/>
          </a:p>
          <a:p>
            <a:endParaRPr lang="nb-NO" dirty="0"/>
          </a:p>
          <a:p>
            <a:endParaRPr lang="nb-NO" dirty="0"/>
          </a:p>
          <a:p>
            <a:endParaRPr lang="nb-NO" dirty="0"/>
          </a:p>
          <a:p>
            <a:endParaRPr lang="nb-NO" dirty="0"/>
          </a:p>
        </p:txBody>
      </p:sp>
      <p:pic>
        <p:nvPicPr>
          <p:cNvPr id="2" name="object 2">
            <a:extLst>
              <a:ext uri="{FF2B5EF4-FFF2-40B4-BE49-F238E27FC236}">
                <a16:creationId xmlns:a16="http://schemas.microsoft.com/office/drawing/2014/main" id="{9FDA7B45-A553-DD47-A519-FFE0B9417B12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7016" y="5645278"/>
            <a:ext cx="9158033" cy="1212725"/>
          </a:xfrm>
          <a:prstGeom prst="rect">
            <a:avLst/>
          </a:prstGeom>
        </p:spPr>
      </p:pic>
      <p:pic>
        <p:nvPicPr>
          <p:cNvPr id="4" name="Bilde 3" descr="Et bilde som inneholder bord&#10;&#10;Automatisk generert beskrivelse">
            <a:extLst>
              <a:ext uri="{FF2B5EF4-FFF2-40B4-BE49-F238E27FC236}">
                <a16:creationId xmlns:a16="http://schemas.microsoft.com/office/drawing/2014/main" id="{0139FFC0-3B6F-BA64-26A6-51638DEFCA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2351171"/>
            <a:ext cx="3162866" cy="2031869"/>
          </a:xfrm>
          <a:prstGeom prst="rect">
            <a:avLst/>
          </a:prstGeom>
          <a:effectLst>
            <a:glow rad="152400">
              <a:schemeClr val="accent3"/>
            </a:glow>
          </a:effectLst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9D96F8CF-D7F6-B0D8-C7F2-2311BAFA603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8152" y="67624"/>
            <a:ext cx="3201389" cy="2065232"/>
          </a:xfrm>
          <a:prstGeom prst="rect">
            <a:avLst/>
          </a:prstGeom>
          <a:effectLst>
            <a:glow rad="152400">
              <a:schemeClr val="accent3"/>
            </a:glow>
          </a:effectLst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72C0841E-4B8B-EFE9-78F0-086566D690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8152" y="4596152"/>
            <a:ext cx="3202893" cy="2016025"/>
          </a:xfrm>
          <a:prstGeom prst="rect">
            <a:avLst/>
          </a:prstGeom>
          <a:effectLst>
            <a:glow rad="152400">
              <a:schemeClr val="accent3"/>
            </a:glow>
          </a:effectLst>
        </p:spPr>
      </p:pic>
    </p:spTree>
    <p:extLst>
      <p:ext uri="{BB962C8B-B14F-4D97-AF65-F5344CB8AC3E}">
        <p14:creationId xmlns:p14="http://schemas.microsoft.com/office/powerpoint/2010/main" val="36843894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kstSylinder 12">
            <a:extLst>
              <a:ext uri="{FF2B5EF4-FFF2-40B4-BE49-F238E27FC236}">
                <a16:creationId xmlns:a16="http://schemas.microsoft.com/office/drawing/2014/main" id="{FA413670-1036-4D42-A0EC-320AEBB7BD28}"/>
              </a:ext>
            </a:extLst>
          </p:cNvPr>
          <p:cNvSpPr txBox="1"/>
          <p:nvPr/>
        </p:nvSpPr>
        <p:spPr>
          <a:xfrm>
            <a:off x="357965" y="127892"/>
            <a:ext cx="5184576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KS sitt fremtidsverktøy viser at andel sysselsatte i % av befolkningen i </a:t>
            </a:r>
            <a:r>
              <a:rPr lang="nb-NO" b="1" u="sng" dirty="0">
                <a:solidFill>
                  <a:schemeClr val="accent3">
                    <a:lumMod val="50000"/>
                  </a:schemeClr>
                </a:solidFill>
              </a:rPr>
              <a:t>Surnadal kommune </a:t>
            </a:r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er 68 %, Andel av ansatte som jobber i helse og omsorg er 43 %. Andel av befolkningen i yrkesaktiv alder; 58 %, 31 % av befolkningen er over 60 år. 20 % av befolkningen lever i utenforskap og 8 % av barn lever i familier med vedvarende lav inntekt. Frafallsrate i </a:t>
            </a:r>
            <a:r>
              <a:rPr lang="nb-NO" dirty="0" err="1">
                <a:solidFill>
                  <a:schemeClr val="accent3">
                    <a:lumMod val="50000"/>
                  </a:schemeClr>
                </a:solidFill>
              </a:rPr>
              <a:t>vgs</a:t>
            </a:r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 er på 25 %.</a:t>
            </a:r>
          </a:p>
          <a:p>
            <a:endParaRPr lang="nb-NO" dirty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Hovedalternativet viser at i 2050 antall innbyggere i yrkesaktiv alder er 3078(- 416). Antall barn under 18 år 961 (- 112). 191(+ 137) innbyggere vil være 90 år eller eldre, mens 1636 (+ 358) vil være over pensjonsalder.</a:t>
            </a:r>
          </a:p>
          <a:p>
            <a:endParaRPr lang="nb-NO" dirty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I perioden 2020 til 2040 vil antall sysselsatte synke fra </a:t>
            </a:r>
            <a:r>
              <a:rPr lang="nb-NO" dirty="0" err="1">
                <a:solidFill>
                  <a:schemeClr val="accent3">
                    <a:lumMod val="50000"/>
                  </a:schemeClr>
                </a:solidFill>
              </a:rPr>
              <a:t>ca</a:t>
            </a:r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 2900 til 2500. Antall barn i grunnskolealder vil falle fra </a:t>
            </a:r>
            <a:r>
              <a:rPr lang="nb-NO" dirty="0" err="1">
                <a:solidFill>
                  <a:schemeClr val="accent3">
                    <a:lumMod val="50000"/>
                  </a:schemeClr>
                </a:solidFill>
              </a:rPr>
              <a:t>ca</a:t>
            </a:r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 660 til </a:t>
            </a:r>
            <a:r>
              <a:rPr lang="nb-NO" dirty="0" err="1">
                <a:solidFill>
                  <a:schemeClr val="accent3">
                    <a:lumMod val="50000"/>
                  </a:schemeClr>
                </a:solidFill>
              </a:rPr>
              <a:t>ca</a:t>
            </a:r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 580. Antall brukere av hjemmetjenester vil falle fra </a:t>
            </a:r>
            <a:r>
              <a:rPr lang="nb-NO" dirty="0" err="1">
                <a:solidFill>
                  <a:schemeClr val="accent3">
                    <a:lumMod val="50000"/>
                  </a:schemeClr>
                </a:solidFill>
              </a:rPr>
              <a:t>ca</a:t>
            </a:r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 285 til </a:t>
            </a:r>
            <a:r>
              <a:rPr lang="nb-NO" dirty="0" err="1">
                <a:solidFill>
                  <a:schemeClr val="accent3">
                    <a:lumMod val="50000"/>
                  </a:schemeClr>
                </a:solidFill>
              </a:rPr>
              <a:t>ca</a:t>
            </a:r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 267. Antall brukere av institusjonstjenester vil falle fra </a:t>
            </a:r>
            <a:r>
              <a:rPr lang="nb-NO" dirty="0" err="1">
                <a:solidFill>
                  <a:schemeClr val="accent3">
                    <a:lumMod val="50000"/>
                  </a:schemeClr>
                </a:solidFill>
              </a:rPr>
              <a:t>ca</a:t>
            </a:r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 66 til 62. Antall i utenforskap vil falle fra </a:t>
            </a:r>
            <a:r>
              <a:rPr lang="nb-NO" dirty="0" err="1">
                <a:solidFill>
                  <a:schemeClr val="accent3">
                    <a:lumMod val="50000"/>
                  </a:schemeClr>
                </a:solidFill>
              </a:rPr>
              <a:t>ca</a:t>
            </a:r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 575 til </a:t>
            </a:r>
            <a:r>
              <a:rPr lang="nb-NO" dirty="0" err="1">
                <a:solidFill>
                  <a:schemeClr val="accent3">
                    <a:lumMod val="50000"/>
                  </a:schemeClr>
                </a:solidFill>
              </a:rPr>
              <a:t>ca</a:t>
            </a:r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 490. </a:t>
            </a:r>
          </a:p>
          <a:p>
            <a:endParaRPr lang="nb-NO" dirty="0"/>
          </a:p>
          <a:p>
            <a:endParaRPr lang="nb-NO" dirty="0"/>
          </a:p>
          <a:p>
            <a:endParaRPr lang="nb-NO" dirty="0"/>
          </a:p>
        </p:txBody>
      </p:sp>
      <p:pic>
        <p:nvPicPr>
          <p:cNvPr id="2" name="object 2">
            <a:extLst>
              <a:ext uri="{FF2B5EF4-FFF2-40B4-BE49-F238E27FC236}">
                <a16:creationId xmlns:a16="http://schemas.microsoft.com/office/drawing/2014/main" id="{7E1EA4D5-A1AB-89A8-1CAC-34F3C3F91162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7016" y="5645278"/>
            <a:ext cx="9158033" cy="1212725"/>
          </a:xfrm>
          <a:prstGeom prst="rect">
            <a:avLst/>
          </a:prstGeom>
        </p:spPr>
      </p:pic>
      <p:pic>
        <p:nvPicPr>
          <p:cNvPr id="4" name="Bilde 3" descr="Et bilde som inneholder bord&#10;&#10;Automatisk generert beskrivelse">
            <a:extLst>
              <a:ext uri="{FF2B5EF4-FFF2-40B4-BE49-F238E27FC236}">
                <a16:creationId xmlns:a16="http://schemas.microsoft.com/office/drawing/2014/main" id="{2183DC10-D1EA-B45F-D8E7-5AF8094172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5871" y="2350696"/>
            <a:ext cx="3143316" cy="2007391"/>
          </a:xfrm>
          <a:prstGeom prst="rect">
            <a:avLst/>
          </a:prstGeom>
          <a:effectLst>
            <a:glow rad="152400">
              <a:schemeClr val="accent3"/>
            </a:glow>
          </a:effectLst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1987B283-359F-5B67-8DEC-7B3F3B8E017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5871" y="116633"/>
            <a:ext cx="3143316" cy="2016224"/>
          </a:xfrm>
          <a:prstGeom prst="rect">
            <a:avLst/>
          </a:prstGeom>
          <a:effectLst>
            <a:glow rad="152400">
              <a:schemeClr val="accent3"/>
            </a:glow>
          </a:effectLst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FE18F634-B85B-38B7-DE01-69740513CCC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5871" y="4507304"/>
            <a:ext cx="3143316" cy="1981264"/>
          </a:xfrm>
          <a:prstGeom prst="rect">
            <a:avLst/>
          </a:prstGeom>
          <a:effectLst>
            <a:glow rad="152400">
              <a:schemeClr val="accent3"/>
            </a:glow>
          </a:effectLst>
        </p:spPr>
      </p:pic>
    </p:spTree>
    <p:extLst>
      <p:ext uri="{BB962C8B-B14F-4D97-AF65-F5344CB8AC3E}">
        <p14:creationId xmlns:p14="http://schemas.microsoft.com/office/powerpoint/2010/main" val="2978970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FF2B5EF4-FFF2-40B4-BE49-F238E27FC236}">
                <a16:creationId xmlns:a16="http://schemas.microsoft.com/office/drawing/2014/main" id="{7E1EA4D5-A1AB-89A8-1CAC-34F3C3F91162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7016" y="5645278"/>
            <a:ext cx="9158033" cy="1212725"/>
          </a:xfrm>
          <a:prstGeom prst="rect">
            <a:avLst/>
          </a:prstGeom>
        </p:spPr>
      </p:pic>
      <p:sp>
        <p:nvSpPr>
          <p:cNvPr id="3" name="TekstSylinder 2">
            <a:extLst>
              <a:ext uri="{FF2B5EF4-FFF2-40B4-BE49-F238E27FC236}">
                <a16:creationId xmlns:a16="http://schemas.microsoft.com/office/drawing/2014/main" id="{98B14BA5-338C-4405-53F9-104EC964CFFC}"/>
              </a:ext>
            </a:extLst>
          </p:cNvPr>
          <p:cNvSpPr txBox="1"/>
          <p:nvPr/>
        </p:nvSpPr>
        <p:spPr>
          <a:xfrm>
            <a:off x="179512" y="-15863"/>
            <a:ext cx="89990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Sammenstilling – innsikt i kommunene 2040 begynner nå status 2022</a:t>
            </a:r>
          </a:p>
        </p:txBody>
      </p:sp>
      <p:graphicFrame>
        <p:nvGraphicFramePr>
          <p:cNvPr id="6" name="Tabell 7">
            <a:extLst>
              <a:ext uri="{FF2B5EF4-FFF2-40B4-BE49-F238E27FC236}">
                <a16:creationId xmlns:a16="http://schemas.microsoft.com/office/drawing/2014/main" id="{D1C6D357-39B4-975E-BB66-248ED6457F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5733637"/>
              </p:ext>
            </p:extLst>
          </p:nvPr>
        </p:nvGraphicFramePr>
        <p:xfrm>
          <a:off x="8804" y="739104"/>
          <a:ext cx="9135195" cy="4778123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827039">
                  <a:extLst>
                    <a:ext uri="{9D8B030D-6E8A-4147-A177-3AD203B41FA5}">
                      <a16:colId xmlns:a16="http://schemas.microsoft.com/office/drawing/2014/main" val="3439099307"/>
                    </a:ext>
                  </a:extLst>
                </a:gridCol>
                <a:gridCol w="1827039">
                  <a:extLst>
                    <a:ext uri="{9D8B030D-6E8A-4147-A177-3AD203B41FA5}">
                      <a16:colId xmlns:a16="http://schemas.microsoft.com/office/drawing/2014/main" val="1965889067"/>
                    </a:ext>
                  </a:extLst>
                </a:gridCol>
                <a:gridCol w="1827039">
                  <a:extLst>
                    <a:ext uri="{9D8B030D-6E8A-4147-A177-3AD203B41FA5}">
                      <a16:colId xmlns:a16="http://schemas.microsoft.com/office/drawing/2014/main" val="3817766915"/>
                    </a:ext>
                  </a:extLst>
                </a:gridCol>
                <a:gridCol w="1827039">
                  <a:extLst>
                    <a:ext uri="{9D8B030D-6E8A-4147-A177-3AD203B41FA5}">
                      <a16:colId xmlns:a16="http://schemas.microsoft.com/office/drawing/2014/main" val="85762159"/>
                    </a:ext>
                  </a:extLst>
                </a:gridCol>
                <a:gridCol w="1827039">
                  <a:extLst>
                    <a:ext uri="{9D8B030D-6E8A-4147-A177-3AD203B41FA5}">
                      <a16:colId xmlns:a16="http://schemas.microsoft.com/office/drawing/2014/main" val="520555123"/>
                    </a:ext>
                  </a:extLst>
                </a:gridCol>
              </a:tblGrid>
              <a:tr h="552973">
                <a:tc>
                  <a:txBody>
                    <a:bodyPr/>
                    <a:lstStyle/>
                    <a:p>
                      <a:endParaRPr lang="nb-NO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200" dirty="0"/>
                        <a:t>Andel sysselsatte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200" dirty="0"/>
                        <a:t>Andel ansatte som jobber i helse og omsorg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200" dirty="0"/>
                        <a:t>Andel av befolkning i yrkesaktiv alder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200" dirty="0"/>
                        <a:t>Andel av befolkningen over  60 år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9679552"/>
                  </a:ext>
                </a:extLst>
              </a:tr>
              <a:tr h="422515"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Skaun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72 %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31 %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59 %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20 %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5443368"/>
                  </a:ext>
                </a:extLst>
              </a:tr>
              <a:tr h="422515"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Orkland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67 %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44 %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58 %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29 %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9697644"/>
                  </a:ext>
                </a:extLst>
              </a:tr>
              <a:tr h="422515"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Heim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67 %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34 %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57 %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32 %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6762223"/>
                  </a:ext>
                </a:extLst>
              </a:tr>
              <a:tr h="422515"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Aure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66 %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47 %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57 %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32 %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0925582"/>
                  </a:ext>
                </a:extLst>
              </a:tr>
              <a:tr h="422515"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Hitra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70 %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39 %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61 %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27 %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4753132"/>
                  </a:ext>
                </a:extLst>
              </a:tr>
              <a:tr h="422515"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Frøya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71 %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40 %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64 %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23 %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9602459"/>
                  </a:ext>
                </a:extLst>
              </a:tr>
              <a:tr h="422515"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Ørland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66 %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51 %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58 %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28 %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948783"/>
                  </a:ext>
                </a:extLst>
              </a:tr>
              <a:tr h="422515"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Rennebu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67 %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50 %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55 %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33 %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3300396"/>
                  </a:ext>
                </a:extLst>
              </a:tr>
              <a:tr h="422515"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Rindal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71 %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54 %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55 %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31 %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958338"/>
                  </a:ext>
                </a:extLst>
              </a:tr>
              <a:tr h="422515"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Surnadal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68 %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43 %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58 %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31 %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09368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04755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FF2B5EF4-FFF2-40B4-BE49-F238E27FC236}">
                <a16:creationId xmlns:a16="http://schemas.microsoft.com/office/drawing/2014/main" id="{7E1EA4D5-A1AB-89A8-1CAC-34F3C3F91162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7016" y="5645278"/>
            <a:ext cx="9158033" cy="1212725"/>
          </a:xfrm>
          <a:prstGeom prst="rect">
            <a:avLst/>
          </a:prstGeom>
        </p:spPr>
      </p:pic>
      <p:sp>
        <p:nvSpPr>
          <p:cNvPr id="3" name="TekstSylinder 2">
            <a:extLst>
              <a:ext uri="{FF2B5EF4-FFF2-40B4-BE49-F238E27FC236}">
                <a16:creationId xmlns:a16="http://schemas.microsoft.com/office/drawing/2014/main" id="{98B14BA5-338C-4405-53F9-104EC964CFFC}"/>
              </a:ext>
            </a:extLst>
          </p:cNvPr>
          <p:cNvSpPr txBox="1"/>
          <p:nvPr/>
        </p:nvSpPr>
        <p:spPr>
          <a:xfrm>
            <a:off x="179512" y="-15863"/>
            <a:ext cx="88154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Sammenstilling – innsikt i kommunene 2040 begynner nå status 2022</a:t>
            </a:r>
          </a:p>
        </p:txBody>
      </p:sp>
      <p:graphicFrame>
        <p:nvGraphicFramePr>
          <p:cNvPr id="6" name="Tabell 7">
            <a:extLst>
              <a:ext uri="{FF2B5EF4-FFF2-40B4-BE49-F238E27FC236}">
                <a16:creationId xmlns:a16="http://schemas.microsoft.com/office/drawing/2014/main" id="{D1C6D357-39B4-975E-BB66-248ED6457F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0698389"/>
              </p:ext>
            </p:extLst>
          </p:nvPr>
        </p:nvGraphicFramePr>
        <p:xfrm>
          <a:off x="8804" y="739104"/>
          <a:ext cx="9135196" cy="486641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283799">
                  <a:extLst>
                    <a:ext uri="{9D8B030D-6E8A-4147-A177-3AD203B41FA5}">
                      <a16:colId xmlns:a16="http://schemas.microsoft.com/office/drawing/2014/main" val="3439099307"/>
                    </a:ext>
                  </a:extLst>
                </a:gridCol>
                <a:gridCol w="2283799">
                  <a:extLst>
                    <a:ext uri="{9D8B030D-6E8A-4147-A177-3AD203B41FA5}">
                      <a16:colId xmlns:a16="http://schemas.microsoft.com/office/drawing/2014/main" val="1965889067"/>
                    </a:ext>
                  </a:extLst>
                </a:gridCol>
                <a:gridCol w="2283799">
                  <a:extLst>
                    <a:ext uri="{9D8B030D-6E8A-4147-A177-3AD203B41FA5}">
                      <a16:colId xmlns:a16="http://schemas.microsoft.com/office/drawing/2014/main" val="3817766915"/>
                    </a:ext>
                  </a:extLst>
                </a:gridCol>
                <a:gridCol w="2283799">
                  <a:extLst>
                    <a:ext uri="{9D8B030D-6E8A-4147-A177-3AD203B41FA5}">
                      <a16:colId xmlns:a16="http://schemas.microsoft.com/office/drawing/2014/main" val="85762159"/>
                    </a:ext>
                  </a:extLst>
                </a:gridCol>
              </a:tblGrid>
              <a:tr h="440921">
                <a:tc>
                  <a:txBody>
                    <a:bodyPr/>
                    <a:lstStyle/>
                    <a:p>
                      <a:endParaRPr lang="nb-NO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200" dirty="0"/>
                        <a:t>Andel som lever i utenforskap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200" dirty="0"/>
                        <a:t>Barn i familier med vedvarende lav inntekt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200" dirty="0"/>
                        <a:t>Frafallsrate i videregående skole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9679552"/>
                  </a:ext>
                </a:extLst>
              </a:tr>
              <a:tr h="440921"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Skaun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18 %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7 %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24 %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5443368"/>
                  </a:ext>
                </a:extLst>
              </a:tr>
              <a:tr h="440921"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Orkland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22 %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9 %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27 %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9697644"/>
                  </a:ext>
                </a:extLst>
              </a:tr>
              <a:tr h="440921"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Heim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20 %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12 %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24 %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6762223"/>
                  </a:ext>
                </a:extLst>
              </a:tr>
              <a:tr h="440921"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Aure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23 %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16 %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32 %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0925582"/>
                  </a:ext>
                </a:extLst>
              </a:tr>
              <a:tr h="440921"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Hitra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23 %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11 %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25 %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4753132"/>
                  </a:ext>
                </a:extLst>
              </a:tr>
              <a:tr h="440921"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Frøya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24 %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6 %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37 %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9602459"/>
                  </a:ext>
                </a:extLst>
              </a:tr>
              <a:tr h="440921"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Ørland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25 %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8 %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31 %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948783"/>
                  </a:ext>
                </a:extLst>
              </a:tr>
              <a:tr h="440921"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Rennebu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22 %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18 %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17 %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3300396"/>
                  </a:ext>
                </a:extLst>
              </a:tr>
              <a:tr h="440921"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Rindal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18 %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7 %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12 %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958338"/>
                  </a:ext>
                </a:extLst>
              </a:tr>
              <a:tr h="440921"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Surnadal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20 %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8 %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25 %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09368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797954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FF2B5EF4-FFF2-40B4-BE49-F238E27FC236}">
                <a16:creationId xmlns:a16="http://schemas.microsoft.com/office/drawing/2014/main" id="{7E1EA4D5-A1AB-89A8-1CAC-34F3C3F91162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7016" y="5645278"/>
            <a:ext cx="9158033" cy="1212725"/>
          </a:xfrm>
          <a:prstGeom prst="rect">
            <a:avLst/>
          </a:prstGeom>
        </p:spPr>
      </p:pic>
      <p:sp>
        <p:nvSpPr>
          <p:cNvPr id="3" name="TekstSylinder 2">
            <a:extLst>
              <a:ext uri="{FF2B5EF4-FFF2-40B4-BE49-F238E27FC236}">
                <a16:creationId xmlns:a16="http://schemas.microsoft.com/office/drawing/2014/main" id="{98B14BA5-338C-4405-53F9-104EC964CFFC}"/>
              </a:ext>
            </a:extLst>
          </p:cNvPr>
          <p:cNvSpPr txBox="1"/>
          <p:nvPr/>
        </p:nvSpPr>
        <p:spPr>
          <a:xfrm>
            <a:off x="395536" y="24299"/>
            <a:ext cx="57628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Sammenstilling – utvikling 2040 begynner nå</a:t>
            </a:r>
          </a:p>
        </p:txBody>
      </p:sp>
      <p:graphicFrame>
        <p:nvGraphicFramePr>
          <p:cNvPr id="4" name="Tabell 4">
            <a:extLst>
              <a:ext uri="{FF2B5EF4-FFF2-40B4-BE49-F238E27FC236}">
                <a16:creationId xmlns:a16="http://schemas.microsoft.com/office/drawing/2014/main" id="{A6CEBB75-12B5-FEEA-4670-605573E82A7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4593488"/>
              </p:ext>
            </p:extLst>
          </p:nvPr>
        </p:nvGraphicFramePr>
        <p:xfrm>
          <a:off x="0" y="485964"/>
          <a:ext cx="9036495" cy="5159319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807299">
                  <a:extLst>
                    <a:ext uri="{9D8B030D-6E8A-4147-A177-3AD203B41FA5}">
                      <a16:colId xmlns:a16="http://schemas.microsoft.com/office/drawing/2014/main" val="2479045778"/>
                    </a:ext>
                  </a:extLst>
                </a:gridCol>
                <a:gridCol w="1807299">
                  <a:extLst>
                    <a:ext uri="{9D8B030D-6E8A-4147-A177-3AD203B41FA5}">
                      <a16:colId xmlns:a16="http://schemas.microsoft.com/office/drawing/2014/main" val="2707316080"/>
                    </a:ext>
                  </a:extLst>
                </a:gridCol>
                <a:gridCol w="1807299">
                  <a:extLst>
                    <a:ext uri="{9D8B030D-6E8A-4147-A177-3AD203B41FA5}">
                      <a16:colId xmlns:a16="http://schemas.microsoft.com/office/drawing/2014/main" val="1979736180"/>
                    </a:ext>
                  </a:extLst>
                </a:gridCol>
                <a:gridCol w="1807299">
                  <a:extLst>
                    <a:ext uri="{9D8B030D-6E8A-4147-A177-3AD203B41FA5}">
                      <a16:colId xmlns:a16="http://schemas.microsoft.com/office/drawing/2014/main" val="271894866"/>
                    </a:ext>
                  </a:extLst>
                </a:gridCol>
                <a:gridCol w="1807299">
                  <a:extLst>
                    <a:ext uri="{9D8B030D-6E8A-4147-A177-3AD203B41FA5}">
                      <a16:colId xmlns:a16="http://schemas.microsoft.com/office/drawing/2014/main" val="4138457790"/>
                    </a:ext>
                  </a:extLst>
                </a:gridCol>
              </a:tblGrid>
              <a:tr h="469029">
                <a:tc>
                  <a:txBody>
                    <a:bodyPr/>
                    <a:lstStyle/>
                    <a:p>
                      <a:endParaRPr lang="nb-NO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200" dirty="0"/>
                        <a:t>Brukere </a:t>
                      </a:r>
                      <a:r>
                        <a:rPr lang="nb-NO" sz="1200" dirty="0" err="1"/>
                        <a:t>hj</a:t>
                      </a:r>
                      <a:r>
                        <a:rPr lang="nb-NO" sz="1200" dirty="0"/>
                        <a:t>. Tjenester 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200" dirty="0"/>
                        <a:t>Brukere </a:t>
                      </a:r>
                      <a:r>
                        <a:rPr lang="nb-NO" sz="1200" dirty="0" err="1"/>
                        <a:t>hj</a:t>
                      </a:r>
                      <a:r>
                        <a:rPr lang="nb-NO" sz="1200" dirty="0"/>
                        <a:t>. Tjenester 2040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200" dirty="0"/>
                        <a:t>Brukere institusjon 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200" dirty="0"/>
                        <a:t>Brukere institusjon 2040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0358443"/>
                  </a:ext>
                </a:extLst>
              </a:tr>
              <a:tr h="469029"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Skaun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240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280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65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75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4454356"/>
                  </a:ext>
                </a:extLst>
              </a:tr>
              <a:tr h="469029"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Orkland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707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724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180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185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0387699"/>
                  </a:ext>
                </a:extLst>
              </a:tr>
              <a:tr h="469029"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Heim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427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404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66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7791835"/>
                  </a:ext>
                </a:extLst>
              </a:tr>
              <a:tr h="469029"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Aure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300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301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26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8308754"/>
                  </a:ext>
                </a:extLst>
              </a:tr>
              <a:tr h="469029"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Hitra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218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245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38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43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2468193"/>
                  </a:ext>
                </a:extLst>
              </a:tr>
              <a:tr h="469029"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Frøya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192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218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61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69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4067258"/>
                  </a:ext>
                </a:extLst>
              </a:tr>
              <a:tr h="469029"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Ørland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645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680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71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75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0614190"/>
                  </a:ext>
                </a:extLst>
              </a:tr>
              <a:tr h="469029"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Rennebu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220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220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32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74940935"/>
                  </a:ext>
                </a:extLst>
              </a:tr>
              <a:tr h="469029"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Rindal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155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141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3731206"/>
                  </a:ext>
                </a:extLst>
              </a:tr>
              <a:tr h="469029"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Surnadal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285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267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66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62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13884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328541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FF2B5EF4-FFF2-40B4-BE49-F238E27FC236}">
                <a16:creationId xmlns:a16="http://schemas.microsoft.com/office/drawing/2014/main" id="{7E1EA4D5-A1AB-89A8-1CAC-34F3C3F91162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7016" y="5645278"/>
            <a:ext cx="9158033" cy="1212725"/>
          </a:xfrm>
          <a:prstGeom prst="rect">
            <a:avLst/>
          </a:prstGeom>
        </p:spPr>
      </p:pic>
      <p:sp>
        <p:nvSpPr>
          <p:cNvPr id="3" name="TekstSylinder 2">
            <a:extLst>
              <a:ext uri="{FF2B5EF4-FFF2-40B4-BE49-F238E27FC236}">
                <a16:creationId xmlns:a16="http://schemas.microsoft.com/office/drawing/2014/main" id="{98B14BA5-338C-4405-53F9-104EC964CFFC}"/>
              </a:ext>
            </a:extLst>
          </p:cNvPr>
          <p:cNvSpPr txBox="1"/>
          <p:nvPr/>
        </p:nvSpPr>
        <p:spPr>
          <a:xfrm>
            <a:off x="467544" y="24299"/>
            <a:ext cx="58205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Sammenstilling – utvikling 2040 begynner nå</a:t>
            </a:r>
            <a:r>
              <a:rPr lang="nb-NO" dirty="0"/>
              <a:t>.</a:t>
            </a:r>
          </a:p>
        </p:txBody>
      </p:sp>
      <p:graphicFrame>
        <p:nvGraphicFramePr>
          <p:cNvPr id="4" name="Tabell 4">
            <a:extLst>
              <a:ext uri="{FF2B5EF4-FFF2-40B4-BE49-F238E27FC236}">
                <a16:creationId xmlns:a16="http://schemas.microsoft.com/office/drawing/2014/main" id="{A6CEBB75-12B5-FEEA-4670-605573E82A7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3336701"/>
              </p:ext>
            </p:extLst>
          </p:nvPr>
        </p:nvGraphicFramePr>
        <p:xfrm>
          <a:off x="0" y="485964"/>
          <a:ext cx="9144002" cy="533037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306286">
                  <a:extLst>
                    <a:ext uri="{9D8B030D-6E8A-4147-A177-3AD203B41FA5}">
                      <a16:colId xmlns:a16="http://schemas.microsoft.com/office/drawing/2014/main" val="2479045778"/>
                    </a:ext>
                  </a:extLst>
                </a:gridCol>
                <a:gridCol w="1306286">
                  <a:extLst>
                    <a:ext uri="{9D8B030D-6E8A-4147-A177-3AD203B41FA5}">
                      <a16:colId xmlns:a16="http://schemas.microsoft.com/office/drawing/2014/main" val="2560850091"/>
                    </a:ext>
                  </a:extLst>
                </a:gridCol>
                <a:gridCol w="1306286">
                  <a:extLst>
                    <a:ext uri="{9D8B030D-6E8A-4147-A177-3AD203B41FA5}">
                      <a16:colId xmlns:a16="http://schemas.microsoft.com/office/drawing/2014/main" val="2890550815"/>
                    </a:ext>
                  </a:extLst>
                </a:gridCol>
                <a:gridCol w="1306286">
                  <a:extLst>
                    <a:ext uri="{9D8B030D-6E8A-4147-A177-3AD203B41FA5}">
                      <a16:colId xmlns:a16="http://schemas.microsoft.com/office/drawing/2014/main" val="242786347"/>
                    </a:ext>
                  </a:extLst>
                </a:gridCol>
                <a:gridCol w="1306286">
                  <a:extLst>
                    <a:ext uri="{9D8B030D-6E8A-4147-A177-3AD203B41FA5}">
                      <a16:colId xmlns:a16="http://schemas.microsoft.com/office/drawing/2014/main" val="3327587243"/>
                    </a:ext>
                  </a:extLst>
                </a:gridCol>
                <a:gridCol w="1306286">
                  <a:extLst>
                    <a:ext uri="{9D8B030D-6E8A-4147-A177-3AD203B41FA5}">
                      <a16:colId xmlns:a16="http://schemas.microsoft.com/office/drawing/2014/main" val="2968923338"/>
                    </a:ext>
                  </a:extLst>
                </a:gridCol>
                <a:gridCol w="1306286">
                  <a:extLst>
                    <a:ext uri="{9D8B030D-6E8A-4147-A177-3AD203B41FA5}">
                      <a16:colId xmlns:a16="http://schemas.microsoft.com/office/drawing/2014/main" val="2883718726"/>
                    </a:ext>
                  </a:extLst>
                </a:gridCol>
              </a:tblGrid>
              <a:tr h="469029">
                <a:tc>
                  <a:txBody>
                    <a:bodyPr/>
                    <a:lstStyle/>
                    <a:p>
                      <a:endParaRPr lang="nb-NO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200" dirty="0"/>
                        <a:t>Sysselsatte 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200" dirty="0"/>
                        <a:t>Sysselsatte 2040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200" dirty="0"/>
                        <a:t>Barn grunnskolealder 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200" dirty="0"/>
                        <a:t>Barn grunnskolealder 2040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200" dirty="0"/>
                        <a:t>Utenforskap</a:t>
                      </a:r>
                    </a:p>
                    <a:p>
                      <a:r>
                        <a:rPr lang="nb-NO" sz="1200" dirty="0"/>
                        <a:t>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200" dirty="0"/>
                        <a:t>Utenforskap 2040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0358443"/>
                  </a:ext>
                </a:extLst>
              </a:tr>
              <a:tr h="469029">
                <a:tc>
                  <a:txBody>
                    <a:bodyPr/>
                    <a:lstStyle/>
                    <a:p>
                      <a:r>
                        <a:rPr lang="nb-NO" dirty="0"/>
                        <a:t>Skaun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/>
                        <a:t>4500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/>
                        <a:t>5500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/>
                        <a:t>1450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/>
                        <a:t>1350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/>
                        <a:t>800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/>
                        <a:t>900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4454356"/>
                  </a:ext>
                </a:extLst>
              </a:tr>
              <a:tr h="469029">
                <a:tc>
                  <a:txBody>
                    <a:bodyPr/>
                    <a:lstStyle/>
                    <a:p>
                      <a:r>
                        <a:rPr lang="nb-NO" dirty="0"/>
                        <a:t>Orkland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/>
                        <a:t>8950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/>
                        <a:t>8650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/>
                        <a:t>2400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/>
                        <a:t>2010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/>
                        <a:t>1950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/>
                        <a:t>1900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0387699"/>
                  </a:ext>
                </a:extLst>
              </a:tr>
              <a:tr h="469029">
                <a:tc>
                  <a:txBody>
                    <a:bodyPr/>
                    <a:lstStyle/>
                    <a:p>
                      <a:r>
                        <a:rPr lang="nb-NO" dirty="0"/>
                        <a:t>Heim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/>
                        <a:t>2820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/>
                        <a:t>2500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/>
                        <a:t>715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/>
                        <a:t>675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/>
                        <a:t>550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/>
                        <a:t>500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7791835"/>
                  </a:ext>
                </a:extLst>
              </a:tr>
              <a:tr h="469029">
                <a:tc>
                  <a:txBody>
                    <a:bodyPr/>
                    <a:lstStyle/>
                    <a:p>
                      <a:r>
                        <a:rPr lang="nb-NO" dirty="0"/>
                        <a:t>Aure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/>
                        <a:t>1670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/>
                        <a:t>1550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/>
                        <a:t>389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/>
                        <a:t>361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/>
                        <a:t>380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/>
                        <a:t>340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8308754"/>
                  </a:ext>
                </a:extLst>
              </a:tr>
              <a:tr h="469029">
                <a:tc>
                  <a:txBody>
                    <a:bodyPr/>
                    <a:lstStyle/>
                    <a:p>
                      <a:r>
                        <a:rPr lang="nb-NO" dirty="0"/>
                        <a:t>Hitra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/>
                        <a:t>2740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/>
                        <a:t>2900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/>
                        <a:t>550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/>
                        <a:t>610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/>
                        <a:t>625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/>
                        <a:t>640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2468193"/>
                  </a:ext>
                </a:extLst>
              </a:tr>
              <a:tr h="469029">
                <a:tc>
                  <a:txBody>
                    <a:bodyPr/>
                    <a:lstStyle/>
                    <a:p>
                      <a:r>
                        <a:rPr lang="nb-NO" dirty="0"/>
                        <a:t>Frøya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/>
                        <a:t>2880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/>
                        <a:t>3180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/>
                        <a:t>674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/>
                        <a:t>643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/>
                        <a:t>720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/>
                        <a:t>750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4067258"/>
                  </a:ext>
                </a:extLst>
              </a:tr>
              <a:tr h="469029">
                <a:tc>
                  <a:txBody>
                    <a:bodyPr/>
                    <a:lstStyle/>
                    <a:p>
                      <a:r>
                        <a:rPr lang="nb-NO" dirty="0"/>
                        <a:t>Ørland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/>
                        <a:t>5020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/>
                        <a:t>5100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/>
                        <a:t>1350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/>
                        <a:t>1250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/>
                        <a:t>1300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/>
                        <a:t>1280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0614190"/>
                  </a:ext>
                </a:extLst>
              </a:tr>
              <a:tr h="469029">
                <a:tc>
                  <a:txBody>
                    <a:bodyPr/>
                    <a:lstStyle/>
                    <a:p>
                      <a:r>
                        <a:rPr lang="nb-NO" dirty="0"/>
                        <a:t>Rennebu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/>
                        <a:t>1200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/>
                        <a:t>1110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/>
                        <a:t>284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/>
                        <a:t>269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/>
                        <a:t>240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/>
                        <a:t>215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74940935"/>
                  </a:ext>
                </a:extLst>
              </a:tr>
              <a:tr h="469029">
                <a:tc>
                  <a:txBody>
                    <a:bodyPr/>
                    <a:lstStyle/>
                    <a:p>
                      <a:r>
                        <a:rPr lang="nb-NO" dirty="0"/>
                        <a:t>Rindal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/>
                        <a:t>975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/>
                        <a:t>835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/>
                        <a:t>235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/>
                        <a:t>190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/>
                        <a:t>169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/>
                        <a:t>135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3731206"/>
                  </a:ext>
                </a:extLst>
              </a:tr>
              <a:tr h="469029">
                <a:tc>
                  <a:txBody>
                    <a:bodyPr/>
                    <a:lstStyle/>
                    <a:p>
                      <a:r>
                        <a:rPr lang="nb-NO" dirty="0"/>
                        <a:t>Surnadal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/>
                        <a:t>2900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/>
                        <a:t>2500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/>
                        <a:t>660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/>
                        <a:t>580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/>
                        <a:t>575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/>
                        <a:t>490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13884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432905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FF2B5EF4-FFF2-40B4-BE49-F238E27FC236}">
                <a16:creationId xmlns:a16="http://schemas.microsoft.com/office/drawing/2014/main" id="{7E1EA4D5-A1AB-89A8-1CAC-34F3C3F91162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7016" y="5645278"/>
            <a:ext cx="9158033" cy="1212725"/>
          </a:xfrm>
          <a:prstGeom prst="rect">
            <a:avLst/>
          </a:prstGeom>
        </p:spPr>
      </p:pic>
      <p:sp>
        <p:nvSpPr>
          <p:cNvPr id="3" name="TekstSylinder 2">
            <a:extLst>
              <a:ext uri="{FF2B5EF4-FFF2-40B4-BE49-F238E27FC236}">
                <a16:creationId xmlns:a16="http://schemas.microsoft.com/office/drawing/2014/main" id="{98B14BA5-338C-4405-53F9-104EC964CFFC}"/>
              </a:ext>
            </a:extLst>
          </p:cNvPr>
          <p:cNvSpPr txBox="1"/>
          <p:nvPr/>
        </p:nvSpPr>
        <p:spPr>
          <a:xfrm>
            <a:off x="-44507" y="87599"/>
            <a:ext cx="91971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Sammenstilling – befolkningsframskriving hovedalternativet 2022 - 2050</a:t>
            </a:r>
          </a:p>
        </p:txBody>
      </p:sp>
      <p:graphicFrame>
        <p:nvGraphicFramePr>
          <p:cNvPr id="4" name="Tabell 4">
            <a:extLst>
              <a:ext uri="{FF2B5EF4-FFF2-40B4-BE49-F238E27FC236}">
                <a16:creationId xmlns:a16="http://schemas.microsoft.com/office/drawing/2014/main" id="{EA47F318-292E-CE12-D0F3-7CB021A226C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2345391"/>
              </p:ext>
            </p:extLst>
          </p:nvPr>
        </p:nvGraphicFramePr>
        <p:xfrm>
          <a:off x="-7016" y="593510"/>
          <a:ext cx="9151016" cy="5051769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900283">
                  <a:extLst>
                    <a:ext uri="{9D8B030D-6E8A-4147-A177-3AD203B41FA5}">
                      <a16:colId xmlns:a16="http://schemas.microsoft.com/office/drawing/2014/main" val="2117039638"/>
                    </a:ext>
                  </a:extLst>
                </a:gridCol>
                <a:gridCol w="1008884">
                  <a:extLst>
                    <a:ext uri="{9D8B030D-6E8A-4147-A177-3AD203B41FA5}">
                      <a16:colId xmlns:a16="http://schemas.microsoft.com/office/drawing/2014/main" val="2703452806"/>
                    </a:ext>
                  </a:extLst>
                </a:gridCol>
                <a:gridCol w="1008885">
                  <a:extLst>
                    <a:ext uri="{9D8B030D-6E8A-4147-A177-3AD203B41FA5}">
                      <a16:colId xmlns:a16="http://schemas.microsoft.com/office/drawing/2014/main" val="568649907"/>
                    </a:ext>
                  </a:extLst>
                </a:gridCol>
                <a:gridCol w="936823">
                  <a:extLst>
                    <a:ext uri="{9D8B030D-6E8A-4147-A177-3AD203B41FA5}">
                      <a16:colId xmlns:a16="http://schemas.microsoft.com/office/drawing/2014/main" val="2423227583"/>
                    </a:ext>
                  </a:extLst>
                </a:gridCol>
                <a:gridCol w="936823">
                  <a:extLst>
                    <a:ext uri="{9D8B030D-6E8A-4147-A177-3AD203B41FA5}">
                      <a16:colId xmlns:a16="http://schemas.microsoft.com/office/drawing/2014/main" val="3871876271"/>
                    </a:ext>
                  </a:extLst>
                </a:gridCol>
                <a:gridCol w="1011454">
                  <a:extLst>
                    <a:ext uri="{9D8B030D-6E8A-4147-A177-3AD203B41FA5}">
                      <a16:colId xmlns:a16="http://schemas.microsoft.com/office/drawing/2014/main" val="3532324795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1935677688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1494315277"/>
                    </a:ext>
                  </a:extLst>
                </a:gridCol>
                <a:gridCol w="1115616">
                  <a:extLst>
                    <a:ext uri="{9D8B030D-6E8A-4147-A177-3AD203B41FA5}">
                      <a16:colId xmlns:a16="http://schemas.microsoft.com/office/drawing/2014/main" val="1718948045"/>
                    </a:ext>
                  </a:extLst>
                </a:gridCol>
              </a:tblGrid>
              <a:tr h="754459">
                <a:tc>
                  <a:txBody>
                    <a:bodyPr/>
                    <a:lstStyle/>
                    <a:p>
                      <a:endParaRPr lang="nb-NO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400" dirty="0"/>
                        <a:t>Antall yrkesaktiv alder 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400" dirty="0"/>
                        <a:t>Antall yrkesaktiv alder 2050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400" dirty="0"/>
                        <a:t>Antall barn u/18 år 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400" dirty="0"/>
                        <a:t>Antall </a:t>
                      </a:r>
                    </a:p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400" dirty="0"/>
                        <a:t>barn u/18 år 2050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400" dirty="0"/>
                        <a:t>Innbyggere over 90 år 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400" dirty="0"/>
                        <a:t>Innbyggere over 90 år 2050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400" dirty="0"/>
                        <a:t>Antall pensjonister 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400" dirty="0"/>
                        <a:t>Antall pensjonister 2050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0746108"/>
                  </a:ext>
                </a:extLst>
              </a:tr>
              <a:tr h="429731">
                <a:tc>
                  <a:txBody>
                    <a:bodyPr/>
                    <a:lstStyle/>
                    <a:p>
                      <a:r>
                        <a:rPr lang="nb-NO" sz="1200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Skaun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5132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6067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2206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2251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59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222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1154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2422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7166220"/>
                  </a:ext>
                </a:extLst>
              </a:tr>
              <a:tr h="429731">
                <a:tc>
                  <a:txBody>
                    <a:bodyPr/>
                    <a:lstStyle/>
                    <a:p>
                      <a:r>
                        <a:rPr lang="nb-NO" sz="1200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Orkland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10952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10204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3677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3293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207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581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3574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5270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9755358"/>
                  </a:ext>
                </a:extLst>
              </a:tr>
              <a:tr h="429731">
                <a:tc>
                  <a:txBody>
                    <a:bodyPr/>
                    <a:lstStyle/>
                    <a:p>
                      <a:r>
                        <a:rPr lang="nb-NO" sz="1200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Heim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3436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2800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1103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894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67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197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1334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1643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9845589"/>
                  </a:ext>
                </a:extLst>
              </a:tr>
              <a:tr h="429731">
                <a:tc>
                  <a:txBody>
                    <a:bodyPr/>
                    <a:lstStyle/>
                    <a:p>
                      <a:r>
                        <a:rPr lang="nb-NO" sz="1200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Aure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2041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1703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619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578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53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127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798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1058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6442740"/>
                  </a:ext>
                </a:extLst>
              </a:tr>
              <a:tr h="429731">
                <a:tc>
                  <a:txBody>
                    <a:bodyPr/>
                    <a:lstStyle/>
                    <a:p>
                      <a:r>
                        <a:rPr lang="nb-NO" sz="1200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Hitra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3241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3396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915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992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39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163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972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1646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1162347"/>
                  </a:ext>
                </a:extLst>
              </a:tr>
              <a:tr h="429731">
                <a:tc>
                  <a:txBody>
                    <a:bodyPr/>
                    <a:lstStyle/>
                    <a:p>
                      <a:r>
                        <a:rPr lang="nb-NO" sz="1200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Frøya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3427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3669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1038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1550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44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133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783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1516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1270522"/>
                  </a:ext>
                </a:extLst>
              </a:tr>
              <a:tr h="429731">
                <a:tc>
                  <a:txBody>
                    <a:bodyPr/>
                    <a:lstStyle/>
                    <a:p>
                      <a:r>
                        <a:rPr lang="nb-NO" sz="1200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Ørland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6253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6165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2096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2032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97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305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1979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2899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3309303"/>
                  </a:ext>
                </a:extLst>
              </a:tr>
              <a:tr h="429731">
                <a:tc>
                  <a:txBody>
                    <a:bodyPr/>
                    <a:lstStyle/>
                    <a:p>
                      <a:r>
                        <a:rPr lang="nb-NO" sz="1200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Rennebu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1403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1184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462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430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31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86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618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775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5468549"/>
                  </a:ext>
                </a:extLst>
              </a:tr>
              <a:tr h="429731">
                <a:tc>
                  <a:txBody>
                    <a:bodyPr/>
                    <a:lstStyle/>
                    <a:p>
                      <a:r>
                        <a:rPr lang="nb-NO" sz="1200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Rindal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1123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856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375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314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55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462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526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7448672"/>
                  </a:ext>
                </a:extLst>
              </a:tr>
              <a:tr h="429731">
                <a:tc>
                  <a:txBody>
                    <a:bodyPr/>
                    <a:lstStyle/>
                    <a:p>
                      <a:r>
                        <a:rPr lang="nb-NO" sz="1200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Surnadal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3494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2749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1073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882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54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191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1278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1636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53093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229699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11560" y="4221088"/>
            <a:ext cx="5032375" cy="181331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nb-NO" sz="5050" dirty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Nøkkeltall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nb-NO" sz="2400" dirty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Kommunalt pasient- og brukerregister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lang="nb-NO" sz="2400" dirty="0">
              <a:solidFill>
                <a:schemeClr val="accent1">
                  <a:lumMod val="75000"/>
                </a:schemeClr>
              </a:solidFill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nb-NO" sz="1600" dirty="0">
                <a:hlinkClick r:id="rId2"/>
              </a:rPr>
              <a:t>Helse- og omsorgstjenester i KPR - Helsedirektoratet</a:t>
            </a:r>
            <a:endParaRPr sz="16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951511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7016" y="5645278"/>
            <a:ext cx="9158033" cy="1212725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0779A669-60A5-4A66-A464-B8D68559CC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2811" y="2780928"/>
            <a:ext cx="5583229" cy="3178146"/>
          </a:xfrm>
          <a:prstGeom prst="rect">
            <a:avLst/>
          </a:prstGeom>
          <a:effectLst>
            <a:glow rad="127000">
              <a:schemeClr val="bg1"/>
            </a:glow>
            <a:outerShdw blurRad="50800" dist="50800" dir="5400000" algn="ctr" rotWithShape="0">
              <a:schemeClr val="bg1"/>
            </a:outerShdw>
            <a:softEdge rad="50800"/>
          </a:effectLst>
        </p:spPr>
      </p:pic>
      <p:sp>
        <p:nvSpPr>
          <p:cNvPr id="4" name="TekstSylinder 3">
            <a:extLst>
              <a:ext uri="{FF2B5EF4-FFF2-40B4-BE49-F238E27FC236}">
                <a16:creationId xmlns:a16="http://schemas.microsoft.com/office/drawing/2014/main" id="{7183A2BD-2B2E-4643-8588-AEB43CCE9030}"/>
              </a:ext>
            </a:extLst>
          </p:cNvPr>
          <p:cNvSpPr txBox="1"/>
          <p:nvPr/>
        </p:nvSpPr>
        <p:spPr>
          <a:xfrm>
            <a:off x="74230" y="225079"/>
            <a:ext cx="8995539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Registrerte brukere i </a:t>
            </a:r>
            <a:r>
              <a:rPr lang="nb-NO" b="1" u="sng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Skaun kommune </a:t>
            </a:r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i 2020 er 447. Dette utgjør 5,4 % av befolkningen.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Det er registrert 92 brukere med omfattende bistandsbehov.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176 av brukerne har velferdsteknologi.21 % av brukergruppen har omfattende bistandsbehov.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31 % av brukergruppen har middels til stort bistandsbehov, mens 36 % av brukergruppen har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lite/avgrenset bistandsbehov. For 13 % av brukergruppen foreligger det ikke grunnlag for å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beregne samlemål. Brukergruppen består av 47 % menn og 53 % kvinner.</a:t>
            </a:r>
          </a:p>
          <a:p>
            <a:endParaRPr lang="nb-NO" dirty="0"/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5DB02B33-6DBD-4710-1E5C-BF2A8E05E6F0}"/>
              </a:ext>
            </a:extLst>
          </p:cNvPr>
          <p:cNvSpPr txBox="1"/>
          <p:nvPr/>
        </p:nvSpPr>
        <p:spPr>
          <a:xfrm>
            <a:off x="117381" y="2060848"/>
            <a:ext cx="4392485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Det ytes tjenester i hjemmet til 370 brukere.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90 brukere har kommunal bolig.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127 har institusjonstjenester.</a:t>
            </a:r>
          </a:p>
          <a:p>
            <a:endParaRPr lang="nb-NO" dirty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Tjenester 0-17 år: 39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Tjenester 18-49 år: 65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Tjenester 50-66 år: 52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Tjenester 67-79 år: 101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Tjenester 80-89 år: 123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Tjenester 90 +:67</a:t>
            </a:r>
          </a:p>
        </p:txBody>
      </p:sp>
    </p:spTree>
    <p:extLst>
      <p:ext uri="{BB962C8B-B14F-4D97-AF65-F5344CB8AC3E}">
        <p14:creationId xmlns:p14="http://schemas.microsoft.com/office/powerpoint/2010/main" val="30179505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67544" y="3933056"/>
            <a:ext cx="6552728" cy="25058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nb-NO" sz="5400" dirty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Demografi- og samfunnsutvikling frem mot 2040/2050</a:t>
            </a:r>
            <a:endParaRPr sz="5400" dirty="0">
              <a:solidFill>
                <a:schemeClr val="accent1">
                  <a:lumMod val="75000"/>
                </a:schemeClr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446557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7016" y="5645278"/>
            <a:ext cx="9158033" cy="1212725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4BBAA4E2-0190-4247-B26C-AC9981F92C1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149" y="2795164"/>
            <a:ext cx="5752930" cy="3211970"/>
          </a:xfrm>
          <a:prstGeom prst="rect">
            <a:avLst/>
          </a:prstGeom>
          <a:effectLst>
            <a:outerShdw blurRad="50800" dist="50800" dir="5400000" algn="ctr" rotWithShape="0">
              <a:schemeClr val="bg1"/>
            </a:outerShdw>
            <a:softEdge rad="50800"/>
          </a:effectLst>
        </p:spPr>
      </p:pic>
      <p:sp>
        <p:nvSpPr>
          <p:cNvPr id="4" name="TekstSylinder 3">
            <a:extLst>
              <a:ext uri="{FF2B5EF4-FFF2-40B4-BE49-F238E27FC236}">
                <a16:creationId xmlns:a16="http://schemas.microsoft.com/office/drawing/2014/main" id="{3AD29B53-7EF8-4023-8A41-8C02900F42FC}"/>
              </a:ext>
            </a:extLst>
          </p:cNvPr>
          <p:cNvSpPr txBox="1"/>
          <p:nvPr/>
        </p:nvSpPr>
        <p:spPr>
          <a:xfrm>
            <a:off x="236315" y="332656"/>
            <a:ext cx="878727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Registrerte brukere i </a:t>
            </a:r>
            <a:r>
              <a:rPr lang="nb-NO" b="1" u="sng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Orkland kommune </a:t>
            </a:r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i 2020 er 1317. Dette utgjør 7,2 % av befolkningen.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Det er registrert 298 brukere med omfattende bistandsbehov. 552 av brukerne har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velferdsteknologi. 23 % av brukergruppen har omfattende bistandsbehov. 31 % av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 brukergruppen har middels til stort bistandsbehov, mens 31 % av brukergruppen har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lite/avgrenset bistandsbehov. For 16 % av brukergruppen foreligger det ikke grunnlag for å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beregne samlemål. Brukergruppen består av 42 % menn og 58 % kvinner</a:t>
            </a:r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0375F9EB-9B40-521A-A8D7-D3171FB3CC56}"/>
              </a:ext>
            </a:extLst>
          </p:cNvPr>
          <p:cNvSpPr txBox="1"/>
          <p:nvPr/>
        </p:nvSpPr>
        <p:spPr>
          <a:xfrm>
            <a:off x="241046" y="2074774"/>
            <a:ext cx="4456605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Det ytes tjenester i hjemmet til 1039 brukere.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340 brukere har kommunal bolig.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451 har institusjonstjenester.</a:t>
            </a:r>
          </a:p>
          <a:p>
            <a:endParaRPr lang="nb-NO" dirty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Tjenester 0-17 år: 50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Tjenester 18-49 år: 147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Tjenester 50-66 år: 151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Tjenester 67-79 år: 283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Tjenester 80-89 år: 441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Tjenester 90 +: 245</a:t>
            </a:r>
          </a:p>
        </p:txBody>
      </p:sp>
    </p:spTree>
    <p:extLst>
      <p:ext uri="{BB962C8B-B14F-4D97-AF65-F5344CB8AC3E}">
        <p14:creationId xmlns:p14="http://schemas.microsoft.com/office/powerpoint/2010/main" val="12642515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7016" y="5645278"/>
            <a:ext cx="9158033" cy="1212725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12EF75AD-EEC6-4786-B77F-B1D6F06773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1941" y="2795542"/>
            <a:ext cx="5639076" cy="3199138"/>
          </a:xfrm>
          <a:prstGeom prst="rect">
            <a:avLst/>
          </a:prstGeom>
          <a:effectLst>
            <a:outerShdw blurRad="50800" dist="50800" dir="5400000" algn="ctr" rotWithShape="0">
              <a:schemeClr val="bg1"/>
            </a:outerShdw>
            <a:softEdge rad="50800"/>
          </a:effectLst>
        </p:spPr>
      </p:pic>
      <p:sp>
        <p:nvSpPr>
          <p:cNvPr id="4" name="TekstSylinder 3">
            <a:extLst>
              <a:ext uri="{FF2B5EF4-FFF2-40B4-BE49-F238E27FC236}">
                <a16:creationId xmlns:a16="http://schemas.microsoft.com/office/drawing/2014/main" id="{535D1D9B-DAF2-4D11-8F37-139B99DE82C9}"/>
              </a:ext>
            </a:extLst>
          </p:cNvPr>
          <p:cNvSpPr txBox="1"/>
          <p:nvPr/>
        </p:nvSpPr>
        <p:spPr>
          <a:xfrm>
            <a:off x="192658" y="382748"/>
            <a:ext cx="8675516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Registrerte brukere i </a:t>
            </a:r>
            <a:r>
              <a:rPr lang="nb-NO" b="1" u="sng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Heim kommune </a:t>
            </a:r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i 2020 er 679. Dette utgjør 11,4 % av befolkningen.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Det er registrert 150 brukere med omfattende bistandsbehov. 92 av brukerne har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velferdsteknologi. 22 % av brukergruppen har omfattende bistandsbehov. 29 % av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brukergruppen har middels til stort bistandsbehov, mens 37 % av brukergruppen har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lite/avgrenset bistandsbehov. For 12 % av brukergruppen foreligger det ikke grunnlag for å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beregne samlemål. Brukergruppen består av 45 % menn og 55 % kvinner</a:t>
            </a:r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CCD3A8A2-542E-295D-CE6C-AFC099096BF9}"/>
              </a:ext>
            </a:extLst>
          </p:cNvPr>
          <p:cNvSpPr txBox="1"/>
          <p:nvPr/>
        </p:nvSpPr>
        <p:spPr>
          <a:xfrm>
            <a:off x="177988" y="2150203"/>
            <a:ext cx="4392485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Det ytes tjenester i hjemmet til 624 brukere.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98 brukere har kommunal bolig.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174 har institusjonstjenester.</a:t>
            </a:r>
          </a:p>
          <a:p>
            <a:endParaRPr lang="nb-NO" dirty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Tjenester 0-17 år: 64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Tjenester 18-49 år: 124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Tjenester 50-66 år: 98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Tjenester 67-79 år: 141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Tjenester 80-89 år: 178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Tjenester 90 +: 74</a:t>
            </a:r>
          </a:p>
        </p:txBody>
      </p:sp>
    </p:spTree>
    <p:extLst>
      <p:ext uri="{BB962C8B-B14F-4D97-AF65-F5344CB8AC3E}">
        <p14:creationId xmlns:p14="http://schemas.microsoft.com/office/powerpoint/2010/main" val="28814004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7016" y="5645278"/>
            <a:ext cx="9158033" cy="1212725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9EAA7017-16B5-475B-9DD8-B9BF30B046E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8884" y="3052859"/>
            <a:ext cx="5542124" cy="3005898"/>
          </a:xfrm>
          <a:prstGeom prst="rect">
            <a:avLst/>
          </a:prstGeom>
          <a:effectLst>
            <a:outerShdw blurRad="50800" dist="50800" dir="5400000" algn="ctr" rotWithShape="0">
              <a:schemeClr val="bg1"/>
            </a:outerShdw>
            <a:softEdge rad="50800"/>
          </a:effectLst>
        </p:spPr>
      </p:pic>
      <p:sp>
        <p:nvSpPr>
          <p:cNvPr id="4" name="TekstSylinder 3">
            <a:extLst>
              <a:ext uri="{FF2B5EF4-FFF2-40B4-BE49-F238E27FC236}">
                <a16:creationId xmlns:a16="http://schemas.microsoft.com/office/drawing/2014/main" id="{32949FFD-C349-4D6B-B4DD-D0492DF30071}"/>
              </a:ext>
            </a:extLst>
          </p:cNvPr>
          <p:cNvSpPr txBox="1"/>
          <p:nvPr/>
        </p:nvSpPr>
        <p:spPr>
          <a:xfrm>
            <a:off x="311782" y="549284"/>
            <a:ext cx="8675516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Registrerte brukere i </a:t>
            </a:r>
            <a:r>
              <a:rPr lang="nb-NO" b="1" u="sng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Aure kommune </a:t>
            </a:r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i 2020 er 436. Dette utgjør 12,4 % av befolkningen.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Det er registrert 84 brukere med omfattende bistandsbehov. 0 av brukerne har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velferdsteknologi. 19 % av brukergruppen har omfattende bistandsbehov. 24 % av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brukergruppen har middels til stort bistandsbehov, mens 28 % av brukergruppen har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lite/avgrenset bistandsbehov. For 29 % av brukergruppen foreligger det ikke grunnlag for å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beregne samlemål. Brukergruppen består av 40 % menn og 60 % kvinner</a:t>
            </a:r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0D8D88A5-D612-C3FA-2B91-9A941DDD44DF}"/>
              </a:ext>
            </a:extLst>
          </p:cNvPr>
          <p:cNvSpPr txBox="1"/>
          <p:nvPr/>
        </p:nvSpPr>
        <p:spPr>
          <a:xfrm>
            <a:off x="336131" y="2303610"/>
            <a:ext cx="4392485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Det ytes tjenester i hjemmet til 418 brukere. </a:t>
            </a:r>
          </a:p>
          <a:p>
            <a:r>
              <a:rPr lang="nb-NO" dirty="0"/>
              <a:t>112 brukere har kommunal bolig.</a:t>
            </a:r>
          </a:p>
          <a:p>
            <a:r>
              <a:rPr lang="nb-NO" dirty="0"/>
              <a:t>99 har institusjonstjenester.</a:t>
            </a:r>
          </a:p>
          <a:p>
            <a:endParaRPr lang="nb-NO" dirty="0"/>
          </a:p>
          <a:p>
            <a:r>
              <a:rPr lang="nb-NO" dirty="0"/>
              <a:t>Tjenester 0-49 år: 104</a:t>
            </a:r>
          </a:p>
          <a:p>
            <a:r>
              <a:rPr lang="nb-NO" dirty="0"/>
              <a:t>Tjenester 50-66 år: 56</a:t>
            </a:r>
          </a:p>
          <a:p>
            <a:r>
              <a:rPr lang="nb-NO" dirty="0"/>
              <a:t>Tjenester 67-79 år: 92</a:t>
            </a:r>
          </a:p>
          <a:p>
            <a:r>
              <a:rPr lang="nb-NO" dirty="0"/>
              <a:t>Tjenester 80-89 år: 94</a:t>
            </a:r>
          </a:p>
          <a:p>
            <a:r>
              <a:rPr lang="nb-NO" dirty="0"/>
              <a:t>Tjenester 90 +: 75</a:t>
            </a:r>
          </a:p>
        </p:txBody>
      </p:sp>
    </p:spTree>
    <p:extLst>
      <p:ext uri="{BB962C8B-B14F-4D97-AF65-F5344CB8AC3E}">
        <p14:creationId xmlns:p14="http://schemas.microsoft.com/office/powerpoint/2010/main" val="28037991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7016" y="5645278"/>
            <a:ext cx="9158033" cy="1212725"/>
          </a:xfrm>
          <a:prstGeom prst="rect">
            <a:avLst/>
          </a:prstGeom>
        </p:spPr>
      </p:pic>
      <p:pic>
        <p:nvPicPr>
          <p:cNvPr id="5" name="Bilde 4" descr="Et bilde som inneholder bord&#10;&#10;Automatisk generert beskrivelse">
            <a:extLst>
              <a:ext uri="{FF2B5EF4-FFF2-40B4-BE49-F238E27FC236}">
                <a16:creationId xmlns:a16="http://schemas.microsoft.com/office/drawing/2014/main" id="{7850A651-C59E-4DE3-A806-7648CFC7697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7211" y="2924944"/>
            <a:ext cx="5570395" cy="3103641"/>
          </a:xfrm>
          <a:prstGeom prst="rect">
            <a:avLst/>
          </a:prstGeom>
          <a:effectLst>
            <a:outerShdw blurRad="50800" dist="50800" dir="5400000" algn="ctr" rotWithShape="0">
              <a:schemeClr val="bg1"/>
            </a:outerShdw>
            <a:softEdge rad="50800"/>
          </a:effectLst>
        </p:spPr>
      </p:pic>
      <p:sp>
        <p:nvSpPr>
          <p:cNvPr id="4" name="TekstSylinder 3">
            <a:extLst>
              <a:ext uri="{FF2B5EF4-FFF2-40B4-BE49-F238E27FC236}">
                <a16:creationId xmlns:a16="http://schemas.microsoft.com/office/drawing/2014/main" id="{24753358-3372-45B4-BF12-0DD1E7C275C0}"/>
              </a:ext>
            </a:extLst>
          </p:cNvPr>
          <p:cNvSpPr txBox="1"/>
          <p:nvPr/>
        </p:nvSpPr>
        <p:spPr>
          <a:xfrm>
            <a:off x="136394" y="183558"/>
            <a:ext cx="8611396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Registrerte brukere i </a:t>
            </a:r>
            <a:r>
              <a:rPr lang="nb-NO" b="1" u="sng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Hitra kommune </a:t>
            </a:r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i 2020 er 428. Dette utgjør 8,5 % av befolkningen.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Det er registrert 96 brukere med omfattende bistandsbehov. 184 av brukerne har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 velferdsteknologi. 22% av brukergruppen har omfattende bistandsbehov. 43 % av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brukergruppen har middels til stort bistandsbehov, mens 32 % av brukergruppen har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 lite/avgrenset bistandsbehov. For 3 % av brukergruppen foreligger det ikke grunnlag for å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beregne samlemål. Brukergruppen består av 44 % menn og 56 % kvinner</a:t>
            </a:r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38E51D6E-EFF9-7939-A3D4-E1E2B93910F5}"/>
              </a:ext>
            </a:extLst>
          </p:cNvPr>
          <p:cNvSpPr txBox="1"/>
          <p:nvPr/>
        </p:nvSpPr>
        <p:spPr>
          <a:xfrm>
            <a:off x="136394" y="1951959"/>
            <a:ext cx="4392485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Det ytes tjenester i hjemmet til 370 brukere.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74 brukere har kommunal bolig.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115 har institusjonstjenester.</a:t>
            </a:r>
          </a:p>
          <a:p>
            <a:endParaRPr lang="nb-NO" dirty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Tjenester 0-17 år: 0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Tjenester 18-49 år: 60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Tjenester 50-66 år: 75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Tjenester 67-79 år: 100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Tjenester 80-89 år: 141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Tjenester 90 +: 45</a:t>
            </a:r>
          </a:p>
        </p:txBody>
      </p:sp>
    </p:spTree>
    <p:extLst>
      <p:ext uri="{BB962C8B-B14F-4D97-AF65-F5344CB8AC3E}">
        <p14:creationId xmlns:p14="http://schemas.microsoft.com/office/powerpoint/2010/main" val="38902947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7016" y="5645278"/>
            <a:ext cx="9158033" cy="1212725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6E6068B8-679E-40B5-929C-7B64E169799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2708920"/>
            <a:ext cx="5775688" cy="3300394"/>
          </a:xfrm>
          <a:prstGeom prst="rect">
            <a:avLst/>
          </a:prstGeom>
          <a:effectLst>
            <a:outerShdw blurRad="50800" dist="50800" dir="5400000" algn="ctr" rotWithShape="0">
              <a:schemeClr val="bg1"/>
            </a:outerShdw>
            <a:softEdge rad="50800"/>
          </a:effectLst>
        </p:spPr>
      </p:pic>
      <p:sp>
        <p:nvSpPr>
          <p:cNvPr id="4" name="TekstSylinder 3">
            <a:extLst>
              <a:ext uri="{FF2B5EF4-FFF2-40B4-BE49-F238E27FC236}">
                <a16:creationId xmlns:a16="http://schemas.microsoft.com/office/drawing/2014/main" id="{057D4EC0-BDAB-7241-F1A1-7BF4F4BEF053}"/>
              </a:ext>
            </a:extLst>
          </p:cNvPr>
          <p:cNvSpPr txBox="1"/>
          <p:nvPr/>
        </p:nvSpPr>
        <p:spPr>
          <a:xfrm>
            <a:off x="207449" y="2009892"/>
            <a:ext cx="4392485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Det ytes tjenester i hjemmet til 262 brukere.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64 brukere har kommunal bolig.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114 har institusjonstjenester.</a:t>
            </a:r>
          </a:p>
          <a:p>
            <a:endParaRPr lang="nb-NO" dirty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Tjenester 0-17 år: 10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Tjenester 18-49 år: 38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Tjenester 50-66 år: 37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Tjenester 67-79 år: 81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Tjenester 80-89 år: 113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Tjenester 90 +: 59</a:t>
            </a:r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132C7D29-AFA3-89D8-6213-539CA6B6D4C2}"/>
              </a:ext>
            </a:extLst>
          </p:cNvPr>
          <p:cNvSpPr txBox="1"/>
          <p:nvPr/>
        </p:nvSpPr>
        <p:spPr>
          <a:xfrm>
            <a:off x="207449" y="255566"/>
            <a:ext cx="8675516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Registrerte brukere i </a:t>
            </a:r>
            <a:r>
              <a:rPr lang="nb-NO" b="1" u="sng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Frøya kommune </a:t>
            </a:r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i 2020 er 342. Dette utgjør 6,6 % av befolkningen.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Det er registrert 101 brukere med omfattende bistandsbehov. 129 av brukerne har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velferdsteknologi. 30 % av brukergruppen har omfattende bistandsbehov. 36 % av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brukergruppen har middels til stort bistandsbehov, mens 24 % av brukergruppen har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lite/avgrenset bistandsbehov. For 11 % av brukergruppen foreligger det ikke grunnlag for å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beregne samlemål. Brukergruppen består av 41 % menn og 59 % kvinner</a:t>
            </a:r>
          </a:p>
        </p:txBody>
      </p:sp>
    </p:spTree>
    <p:extLst>
      <p:ext uri="{BB962C8B-B14F-4D97-AF65-F5344CB8AC3E}">
        <p14:creationId xmlns:p14="http://schemas.microsoft.com/office/powerpoint/2010/main" val="22083942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7016" y="5645278"/>
            <a:ext cx="9158033" cy="1212725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0A84D5FF-E996-40CE-80AF-78A0BB529BD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7861" y="2636912"/>
            <a:ext cx="5908747" cy="3265226"/>
          </a:xfrm>
          <a:prstGeom prst="rect">
            <a:avLst/>
          </a:prstGeom>
          <a:effectLst>
            <a:outerShdw blurRad="50800" dist="50800" dir="5400000" algn="ctr" rotWithShape="0">
              <a:schemeClr val="bg1"/>
            </a:outerShdw>
            <a:softEdge rad="50800"/>
          </a:effectLst>
        </p:spPr>
      </p:pic>
      <p:sp>
        <p:nvSpPr>
          <p:cNvPr id="4" name="TekstSylinder 3">
            <a:extLst>
              <a:ext uri="{FF2B5EF4-FFF2-40B4-BE49-F238E27FC236}">
                <a16:creationId xmlns:a16="http://schemas.microsoft.com/office/drawing/2014/main" id="{6BCA7D2A-288B-114A-47C7-CE0C5030AC21}"/>
              </a:ext>
            </a:extLst>
          </p:cNvPr>
          <p:cNvSpPr txBox="1"/>
          <p:nvPr/>
        </p:nvSpPr>
        <p:spPr>
          <a:xfrm>
            <a:off x="67392" y="193470"/>
            <a:ext cx="8527976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Registrerte brukere i </a:t>
            </a:r>
            <a:r>
              <a:rPr lang="nb-NO" b="1" u="sng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Ørland kommune </a:t>
            </a:r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i 2020 er 907. Dette utgjør 8,8 % av befolkningen.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Det er registrert 185 brukere med omfattende bistandsbehov. 276 av brukerne har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velferdsteknologi. 20 % av brukergruppen har omfattende bistandsbehov. 25 % av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brukergruppen har middels til stort bistandsbehov, mens 47 % av brukergruppen har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lite/avgrenset bistandsbehov. For 8 % av brukergruppen foreligger det ikke grunnlag for å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beregne samlemål. Brukergruppen består av 39 % menn og 61 % kvinner</a:t>
            </a:r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BD558A44-8B42-F95E-1A2C-3F557DF60BC2}"/>
              </a:ext>
            </a:extLst>
          </p:cNvPr>
          <p:cNvSpPr txBox="1"/>
          <p:nvPr/>
        </p:nvSpPr>
        <p:spPr>
          <a:xfrm>
            <a:off x="67392" y="1958665"/>
            <a:ext cx="4392485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Det ytes tjenester i hjemmet til 820 brukere.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136 brukere har kommunal bolig.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207 har institusjonstjenester.</a:t>
            </a:r>
          </a:p>
          <a:p>
            <a:endParaRPr lang="nb-NO" dirty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Tjenester 0-17 år: 40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Tjenester 18-49 år: 231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Tjenester 50-66 år: 142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Tjenester 67-79 år: 171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Tjenester 80-89 år: 226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Tjenester 90 +: 99</a:t>
            </a:r>
          </a:p>
        </p:txBody>
      </p:sp>
    </p:spTree>
    <p:extLst>
      <p:ext uri="{BB962C8B-B14F-4D97-AF65-F5344CB8AC3E}">
        <p14:creationId xmlns:p14="http://schemas.microsoft.com/office/powerpoint/2010/main" val="24550242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7016" y="5645278"/>
            <a:ext cx="9158033" cy="1212725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4679BA6A-0CFC-4F63-A160-A0DFE70E42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708" y="2708920"/>
            <a:ext cx="5822231" cy="3292778"/>
          </a:xfrm>
          <a:prstGeom prst="rect">
            <a:avLst/>
          </a:prstGeom>
          <a:effectLst>
            <a:outerShdw blurRad="50800" dist="50800" dir="5400000" algn="ctr" rotWithShape="0">
              <a:schemeClr val="bg1"/>
            </a:outerShdw>
            <a:softEdge rad="50800"/>
          </a:effectLst>
        </p:spPr>
      </p:pic>
      <p:sp>
        <p:nvSpPr>
          <p:cNvPr id="4" name="TekstSylinder 3">
            <a:extLst>
              <a:ext uri="{FF2B5EF4-FFF2-40B4-BE49-F238E27FC236}">
                <a16:creationId xmlns:a16="http://schemas.microsoft.com/office/drawing/2014/main" id="{6EC22D0C-2FF5-6F2A-AF47-152F79ED9424}"/>
              </a:ext>
            </a:extLst>
          </p:cNvPr>
          <p:cNvSpPr txBox="1"/>
          <p:nvPr/>
        </p:nvSpPr>
        <p:spPr>
          <a:xfrm>
            <a:off x="37166" y="2204864"/>
            <a:ext cx="462449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Det ytes tjenester i hjemmet til 313 brukere.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63 brukere har kommunal bolig. ‘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84 har institusjonstjenester.</a:t>
            </a:r>
          </a:p>
          <a:p>
            <a:endParaRPr lang="nb-NO" dirty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Tjenester 0-17 år: 0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Tjenester 18-49 år: 93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Tjenester 50-66 år: 56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Tjenester 67-79 år: 80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Tjenester 80-89 år: 75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Tjenester 90 +: 38</a:t>
            </a:r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23846642-26BF-996F-3B0B-AFD6865414BC}"/>
              </a:ext>
            </a:extLst>
          </p:cNvPr>
          <p:cNvSpPr txBox="1"/>
          <p:nvPr/>
        </p:nvSpPr>
        <p:spPr>
          <a:xfrm>
            <a:off x="19510" y="160328"/>
            <a:ext cx="926862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Registrerte brukere i </a:t>
            </a:r>
            <a:r>
              <a:rPr lang="nb-NO" b="1" u="sng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Rennebu kommune </a:t>
            </a:r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i 2020 er 349. Dette utgjør 14 % av befolkningen.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Det er registrert 63 brukere med omfattende bistandsbehov. 0 av brukerne har velferdsteknologi.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18 % av brukergruppen har omfattende bistandsbehov. 25 % av brukergruppen har middels til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stort bistandsbehov, mens 46 % av brukergruppen har lite/avgrenset bistandsbehov. For 11 %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av brukergruppen foreligger det ikke grunnlag for å beregne samlemål. Brukergruppen består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Av 40 % menn og 60 % kvinner</a:t>
            </a:r>
          </a:p>
        </p:txBody>
      </p:sp>
    </p:spTree>
    <p:extLst>
      <p:ext uri="{BB962C8B-B14F-4D97-AF65-F5344CB8AC3E}">
        <p14:creationId xmlns:p14="http://schemas.microsoft.com/office/powerpoint/2010/main" val="20732366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7016" y="5645278"/>
            <a:ext cx="9158033" cy="1212725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32315487-D430-4096-9C94-F1DC273913B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3871" y="2780928"/>
            <a:ext cx="5762189" cy="3248050"/>
          </a:xfrm>
          <a:prstGeom prst="rect">
            <a:avLst/>
          </a:prstGeom>
          <a:effectLst>
            <a:outerShdw blurRad="50800" dist="50800" dir="5400000" algn="ctr" rotWithShape="0">
              <a:schemeClr val="bg1"/>
            </a:outerShdw>
            <a:softEdge rad="50800"/>
          </a:effectLst>
        </p:spPr>
      </p:pic>
      <p:sp>
        <p:nvSpPr>
          <p:cNvPr id="4" name="TekstSylinder 3">
            <a:extLst>
              <a:ext uri="{FF2B5EF4-FFF2-40B4-BE49-F238E27FC236}">
                <a16:creationId xmlns:a16="http://schemas.microsoft.com/office/drawing/2014/main" id="{F0C86C0E-1A32-50BF-62E7-F88B362F8054}"/>
              </a:ext>
            </a:extLst>
          </p:cNvPr>
          <p:cNvSpPr txBox="1"/>
          <p:nvPr/>
        </p:nvSpPr>
        <p:spPr>
          <a:xfrm>
            <a:off x="83134" y="2113744"/>
            <a:ext cx="4392485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Det ytes tjenester i hjemmet til 163 brukere.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45 brukere har kommunal bolig.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55 har institusjonstjenester.</a:t>
            </a:r>
          </a:p>
          <a:p>
            <a:endParaRPr lang="nb-NO" dirty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Tjenester 0-17 år: 0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Tjenester 18-49 år: 32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Tjenester 50-66 år: 10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Tjenester 67-79 år: 35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Tjenester 80-89 år: 77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Tjenester 90 +: 23</a:t>
            </a:r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D445A39A-6839-D2A6-2B54-AF963AD463D7}"/>
              </a:ext>
            </a:extLst>
          </p:cNvPr>
          <p:cNvSpPr txBox="1"/>
          <p:nvPr/>
        </p:nvSpPr>
        <p:spPr>
          <a:xfrm>
            <a:off x="93974" y="244205"/>
            <a:ext cx="855849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Registrerte brukere i </a:t>
            </a:r>
            <a:r>
              <a:rPr lang="nb-NO" b="1" u="sng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Rindal kommune </a:t>
            </a:r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i 2020 er 198. Dette utgjør 9,9 % av befolkningen.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Det er registrert 49 brukere med omfattende bistandsbehov. 62 av brukerne har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velferdsteknologi. 25 % av brukergruppen har omfattende bistandsbehov. 30 % av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brukergruppen har middels til stort bistandsbehov, mens 45 % av brukergruppen har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lite/avgrenset bistandsbehov. For 0 % av brukergruppen foreligger det ikke grunnlag for å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beregne samlemål. Brukergruppen består av 35 % menn og 65 % kvinner</a:t>
            </a:r>
          </a:p>
        </p:txBody>
      </p:sp>
    </p:spTree>
    <p:extLst>
      <p:ext uri="{BB962C8B-B14F-4D97-AF65-F5344CB8AC3E}">
        <p14:creationId xmlns:p14="http://schemas.microsoft.com/office/powerpoint/2010/main" val="70897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7016" y="5645278"/>
            <a:ext cx="9158033" cy="1212725"/>
          </a:xfrm>
          <a:prstGeom prst="rect">
            <a:avLst/>
          </a:prstGeom>
        </p:spPr>
      </p:pic>
      <p:pic>
        <p:nvPicPr>
          <p:cNvPr id="5" name="Bilde 4" descr="Et bilde som inneholder bord&#10;&#10;Automatisk generert beskrivelse">
            <a:extLst>
              <a:ext uri="{FF2B5EF4-FFF2-40B4-BE49-F238E27FC236}">
                <a16:creationId xmlns:a16="http://schemas.microsoft.com/office/drawing/2014/main" id="{B1B1C6EB-023E-4243-8F4B-4D8458E79F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8878" y="2708920"/>
            <a:ext cx="5759061" cy="3264467"/>
          </a:xfrm>
          <a:prstGeom prst="rect">
            <a:avLst/>
          </a:prstGeom>
          <a:effectLst>
            <a:outerShdw blurRad="50800" dist="50800" dir="5400000" algn="ctr" rotWithShape="0">
              <a:schemeClr val="bg1"/>
            </a:outerShdw>
            <a:softEdge rad="50800"/>
          </a:effectLst>
        </p:spPr>
      </p:pic>
      <p:sp>
        <p:nvSpPr>
          <p:cNvPr id="4" name="TekstSylinder 3">
            <a:extLst>
              <a:ext uri="{FF2B5EF4-FFF2-40B4-BE49-F238E27FC236}">
                <a16:creationId xmlns:a16="http://schemas.microsoft.com/office/drawing/2014/main" id="{832B08E0-4AE5-4A61-96F6-C09DD2CFBA05}"/>
              </a:ext>
            </a:extLst>
          </p:cNvPr>
          <p:cNvSpPr txBox="1"/>
          <p:nvPr/>
        </p:nvSpPr>
        <p:spPr>
          <a:xfrm>
            <a:off x="126661" y="288681"/>
            <a:ext cx="871232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Registrerte brukere i </a:t>
            </a:r>
            <a:r>
              <a:rPr lang="nb-NO" b="1" u="sng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Surnadal kommune </a:t>
            </a:r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i 2020 er 440. Dette utgjør 7,4 % av befolkningen.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Det er registrert 132 brukere med omfattende bistandsbehov. 175 av brukerne har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velferdsteknologi. 30 % av brukergruppen har omfattende bistandsbehov. 33 % av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brukergruppen har middels til stort bistandsbehov, mens 32 % av brukergruppen har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lite/avgrenset bistandsbehov. For 5 % av brukergruppen foreligger det ikke grunnlag for å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beregne samlemål. Brukergruppen består av 40 % menn og 60 % kvinner</a:t>
            </a:r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DFE15F26-30F3-6BF7-3206-B4D5156A381B}"/>
              </a:ext>
            </a:extLst>
          </p:cNvPr>
          <p:cNvSpPr txBox="1"/>
          <p:nvPr/>
        </p:nvSpPr>
        <p:spPr>
          <a:xfrm>
            <a:off x="149490" y="2117043"/>
            <a:ext cx="442251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Det ytes tjenester i hjemmet til 371 brukere.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50 brukere har kommunal bolig.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144 har institusjonstjenester.</a:t>
            </a:r>
          </a:p>
          <a:p>
            <a:endParaRPr lang="nb-NO" dirty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Tjenester 0-17 år: 0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Tjenester 18-49 år: 48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Tjenester 50-66 år: 51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Tjenester 67-79 år: 114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Tjenester 80-89 år: 148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Tjenester 90 +: 71</a:t>
            </a:r>
          </a:p>
        </p:txBody>
      </p:sp>
    </p:spTree>
    <p:extLst>
      <p:ext uri="{BB962C8B-B14F-4D97-AF65-F5344CB8AC3E}">
        <p14:creationId xmlns:p14="http://schemas.microsoft.com/office/powerpoint/2010/main" val="25360358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7016" y="5645278"/>
            <a:ext cx="9158033" cy="1212725"/>
          </a:xfrm>
          <a:prstGeom prst="rect">
            <a:avLst/>
          </a:prstGeom>
        </p:spPr>
      </p:pic>
      <p:sp>
        <p:nvSpPr>
          <p:cNvPr id="3" name="TekstSylinder 2">
            <a:extLst>
              <a:ext uri="{FF2B5EF4-FFF2-40B4-BE49-F238E27FC236}">
                <a16:creationId xmlns:a16="http://schemas.microsoft.com/office/drawing/2014/main" id="{07BBA698-C5E5-4C75-8472-EC0E9FF29E9E}"/>
              </a:ext>
            </a:extLst>
          </p:cNvPr>
          <p:cNvSpPr txBox="1"/>
          <p:nvPr/>
        </p:nvSpPr>
        <p:spPr>
          <a:xfrm>
            <a:off x="395536" y="260648"/>
            <a:ext cx="34672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800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Sammenstilling i tabell</a:t>
            </a:r>
          </a:p>
        </p:txBody>
      </p:sp>
      <p:graphicFrame>
        <p:nvGraphicFramePr>
          <p:cNvPr id="7" name="Tabell 7">
            <a:extLst>
              <a:ext uri="{FF2B5EF4-FFF2-40B4-BE49-F238E27FC236}">
                <a16:creationId xmlns:a16="http://schemas.microsoft.com/office/drawing/2014/main" id="{D34D7E9A-DC33-A8AE-E8C6-7FBBB8EA0A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4169164"/>
              </p:ext>
            </p:extLst>
          </p:nvPr>
        </p:nvGraphicFramePr>
        <p:xfrm>
          <a:off x="755576" y="980728"/>
          <a:ext cx="7848870" cy="443992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308145">
                  <a:extLst>
                    <a:ext uri="{9D8B030D-6E8A-4147-A177-3AD203B41FA5}">
                      <a16:colId xmlns:a16="http://schemas.microsoft.com/office/drawing/2014/main" val="3231273959"/>
                    </a:ext>
                  </a:extLst>
                </a:gridCol>
                <a:gridCol w="1308145">
                  <a:extLst>
                    <a:ext uri="{9D8B030D-6E8A-4147-A177-3AD203B41FA5}">
                      <a16:colId xmlns:a16="http://schemas.microsoft.com/office/drawing/2014/main" val="824754870"/>
                    </a:ext>
                  </a:extLst>
                </a:gridCol>
                <a:gridCol w="1308145">
                  <a:extLst>
                    <a:ext uri="{9D8B030D-6E8A-4147-A177-3AD203B41FA5}">
                      <a16:colId xmlns:a16="http://schemas.microsoft.com/office/drawing/2014/main" val="1437047272"/>
                    </a:ext>
                  </a:extLst>
                </a:gridCol>
                <a:gridCol w="1308145">
                  <a:extLst>
                    <a:ext uri="{9D8B030D-6E8A-4147-A177-3AD203B41FA5}">
                      <a16:colId xmlns:a16="http://schemas.microsoft.com/office/drawing/2014/main" val="3699239377"/>
                    </a:ext>
                  </a:extLst>
                </a:gridCol>
                <a:gridCol w="1308145">
                  <a:extLst>
                    <a:ext uri="{9D8B030D-6E8A-4147-A177-3AD203B41FA5}">
                      <a16:colId xmlns:a16="http://schemas.microsoft.com/office/drawing/2014/main" val="1765425457"/>
                    </a:ext>
                  </a:extLst>
                </a:gridCol>
                <a:gridCol w="1308145">
                  <a:extLst>
                    <a:ext uri="{9D8B030D-6E8A-4147-A177-3AD203B41FA5}">
                      <a16:colId xmlns:a16="http://schemas.microsoft.com/office/drawing/2014/main" val="50269408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nb-NO" sz="1400" dirty="0"/>
                        <a:t>Kommune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400" dirty="0"/>
                        <a:t>Registrerte brukere (stk.)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400" dirty="0"/>
                        <a:t>% av befolkningen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400" dirty="0"/>
                        <a:t>% andel kvinner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400" dirty="0"/>
                        <a:t>% andel menn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400" dirty="0"/>
                        <a:t>Brukere med velferds-teknologi (stk.)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67351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Skaun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447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5,4 %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53 %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47 %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176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7349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Orkland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1317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7,2 %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58 %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42 %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552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96416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Heim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679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11,4 %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55 %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45 %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92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71808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Aure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436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12,4 %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60 %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40 %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88456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Hitra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428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8,5 %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56 %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44 %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184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13248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Frøya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342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6,6 %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59 %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41 %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129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90961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Ørland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907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8,8 %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61 %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39 %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276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6214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Rennebu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349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14 %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60 %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40 %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09770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Rindal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198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9,9 %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65 %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35 %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62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30860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Surnadal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440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7,4 %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60 %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40 %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175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26994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134952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kstSylinder 16">
            <a:extLst>
              <a:ext uri="{FF2B5EF4-FFF2-40B4-BE49-F238E27FC236}">
                <a16:creationId xmlns:a16="http://schemas.microsoft.com/office/drawing/2014/main" id="{301DCDDA-A209-4B0E-8FC1-CF28DCD34922}"/>
              </a:ext>
            </a:extLst>
          </p:cNvPr>
          <p:cNvSpPr txBox="1"/>
          <p:nvPr/>
        </p:nvSpPr>
        <p:spPr>
          <a:xfrm>
            <a:off x="85271" y="160816"/>
            <a:ext cx="5659136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KS sitt fremtidsverktøy viser at andel sysselsatte i % av befolkningen i </a:t>
            </a:r>
            <a:r>
              <a:rPr lang="nb-NO" b="1" u="sng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Skaun kommune </a:t>
            </a:r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er 72%, Andel av ansatte som jobber i helse og omsorg er 31 %. Andel av befolkningen i yrkesaktiv alder; 59%, 20 % av befolkningen er over 60 år. 18 % av befolkningen lever i utenforskap og 7 % av barn lever i familier med vedvarende lav inntekt. Frafallsrate i </a:t>
            </a:r>
            <a:r>
              <a:rPr lang="nb-NO" dirty="0" err="1">
                <a:solidFill>
                  <a:schemeClr val="accent3">
                    <a:lumMod val="50000"/>
                  </a:schemeClr>
                </a:solidFill>
              </a:rPr>
              <a:t>vgs</a:t>
            </a:r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 er på 24%.</a:t>
            </a:r>
          </a:p>
          <a:p>
            <a:endParaRPr lang="nb-NO" dirty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Hovedalternativet viser at i 2050 antall innbyggere i yrkesaktiv alder er 6067 (+5132). Antall barn under 18 år 2251 (+45). 222 (+163) innbyggere vil være 90 år eller eldre, mens 1796 (+642) vil være over pensjonsalder.</a:t>
            </a:r>
          </a:p>
          <a:p>
            <a:endParaRPr lang="nb-NO" dirty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I perioden 2020 til 2040 vil antall sysselsatte øke fra 4500 til i underkant av 5500. Antall barn i grunnskolealder vil falle fra </a:t>
            </a:r>
            <a:r>
              <a:rPr lang="nb-NO" dirty="0" err="1">
                <a:solidFill>
                  <a:schemeClr val="accent3">
                    <a:lumMod val="50000"/>
                  </a:schemeClr>
                </a:solidFill>
              </a:rPr>
              <a:t>ca</a:t>
            </a:r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 1450 til ca. 1350. Antall brukere av hjemmetjenester vil øke fra under 240 til ca. 280. Antall brukere av institusjonstjenester vil øke fra 65 til </a:t>
            </a:r>
            <a:r>
              <a:rPr lang="nb-NO" dirty="0" err="1">
                <a:solidFill>
                  <a:schemeClr val="accent3">
                    <a:lumMod val="50000"/>
                  </a:schemeClr>
                </a:solidFill>
              </a:rPr>
              <a:t>ca</a:t>
            </a:r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 75. Antall i utenforskap vil øke fra </a:t>
            </a:r>
            <a:r>
              <a:rPr lang="nb-NO" dirty="0" err="1">
                <a:solidFill>
                  <a:schemeClr val="accent3">
                    <a:lumMod val="50000"/>
                  </a:schemeClr>
                </a:solidFill>
              </a:rPr>
              <a:t>ca</a:t>
            </a:r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 800 til </a:t>
            </a:r>
            <a:r>
              <a:rPr lang="nb-NO" dirty="0" err="1">
                <a:solidFill>
                  <a:schemeClr val="accent3">
                    <a:lumMod val="50000"/>
                  </a:schemeClr>
                </a:solidFill>
              </a:rPr>
              <a:t>ca</a:t>
            </a:r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 900.</a:t>
            </a:r>
          </a:p>
        </p:txBody>
      </p:sp>
      <p:pic>
        <p:nvPicPr>
          <p:cNvPr id="2" name="object 2">
            <a:extLst>
              <a:ext uri="{FF2B5EF4-FFF2-40B4-BE49-F238E27FC236}">
                <a16:creationId xmlns:a16="http://schemas.microsoft.com/office/drawing/2014/main" id="{8C463A56-51E4-3062-88F4-D18201771CC3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7016" y="5645278"/>
            <a:ext cx="9158033" cy="1212725"/>
          </a:xfrm>
          <a:prstGeom prst="rect">
            <a:avLst/>
          </a:prstGeom>
        </p:spPr>
      </p:pic>
      <p:pic>
        <p:nvPicPr>
          <p:cNvPr id="6" name="Plassholder for innhold 5" descr="Et bilde som inneholder bord&#10;&#10;Automatisk generert beskrivelse">
            <a:extLst>
              <a:ext uri="{FF2B5EF4-FFF2-40B4-BE49-F238E27FC236}">
                <a16:creationId xmlns:a16="http://schemas.microsoft.com/office/drawing/2014/main" id="{4903BE65-B264-90E2-6BAB-4FD31551EA4F}"/>
              </a:ext>
            </a:extLst>
          </p:cNvPr>
          <p:cNvPicPr>
            <a:picLocks noGrp="1" noChangeAspect="1"/>
          </p:cNvPicPr>
          <p:nvPr>
            <p:ph sz="half" idx="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5344" y="2323163"/>
            <a:ext cx="3150517" cy="2026792"/>
          </a:xfrm>
          <a:prstGeom prst="rect">
            <a:avLst/>
          </a:prstGeom>
          <a:effectLst>
            <a:glow rad="152400">
              <a:schemeClr val="accent3"/>
            </a:glow>
          </a:effectLst>
        </p:spPr>
      </p:pic>
      <p:pic>
        <p:nvPicPr>
          <p:cNvPr id="12" name="Bilde 11">
            <a:extLst>
              <a:ext uri="{FF2B5EF4-FFF2-40B4-BE49-F238E27FC236}">
                <a16:creationId xmlns:a16="http://schemas.microsoft.com/office/drawing/2014/main" id="{5A43F4DA-A98B-DF1B-F8B4-C3182041A38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143250"/>
            <a:ext cx="3177717" cy="2054639"/>
          </a:xfrm>
          <a:prstGeom prst="rect">
            <a:avLst/>
          </a:prstGeom>
          <a:effectLst>
            <a:glow rad="152400">
              <a:schemeClr val="accent3"/>
            </a:glow>
          </a:effectLst>
        </p:spPr>
      </p:pic>
      <p:pic>
        <p:nvPicPr>
          <p:cNvPr id="14" name="Bilde 13">
            <a:extLst>
              <a:ext uri="{FF2B5EF4-FFF2-40B4-BE49-F238E27FC236}">
                <a16:creationId xmlns:a16="http://schemas.microsoft.com/office/drawing/2014/main" id="{502E4C9C-56ED-087E-71BA-B8DFFE3E365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9595" y="4475229"/>
            <a:ext cx="3158409" cy="2007911"/>
          </a:xfrm>
          <a:prstGeom prst="rect">
            <a:avLst/>
          </a:prstGeom>
          <a:effectLst>
            <a:glow rad="152400">
              <a:schemeClr val="accent3"/>
            </a:glow>
          </a:effectLst>
        </p:spPr>
      </p:pic>
    </p:spTree>
    <p:extLst>
      <p:ext uri="{BB962C8B-B14F-4D97-AF65-F5344CB8AC3E}">
        <p14:creationId xmlns:p14="http://schemas.microsoft.com/office/powerpoint/2010/main" val="289418284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7016" y="5645278"/>
            <a:ext cx="9158033" cy="1212725"/>
          </a:xfrm>
          <a:prstGeom prst="rect">
            <a:avLst/>
          </a:prstGeom>
        </p:spPr>
      </p:pic>
      <p:graphicFrame>
        <p:nvGraphicFramePr>
          <p:cNvPr id="4" name="Tabell 7">
            <a:extLst>
              <a:ext uri="{FF2B5EF4-FFF2-40B4-BE49-F238E27FC236}">
                <a16:creationId xmlns:a16="http://schemas.microsoft.com/office/drawing/2014/main" id="{B3DD1276-B06D-1FAF-F6F0-3DDA61505C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3841354"/>
              </p:ext>
            </p:extLst>
          </p:nvPr>
        </p:nvGraphicFramePr>
        <p:xfrm>
          <a:off x="611560" y="781161"/>
          <a:ext cx="7704858" cy="465328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284143">
                  <a:extLst>
                    <a:ext uri="{9D8B030D-6E8A-4147-A177-3AD203B41FA5}">
                      <a16:colId xmlns:a16="http://schemas.microsoft.com/office/drawing/2014/main" val="3231273959"/>
                    </a:ext>
                  </a:extLst>
                </a:gridCol>
                <a:gridCol w="1284143">
                  <a:extLst>
                    <a:ext uri="{9D8B030D-6E8A-4147-A177-3AD203B41FA5}">
                      <a16:colId xmlns:a16="http://schemas.microsoft.com/office/drawing/2014/main" val="824754870"/>
                    </a:ext>
                  </a:extLst>
                </a:gridCol>
                <a:gridCol w="1284143">
                  <a:extLst>
                    <a:ext uri="{9D8B030D-6E8A-4147-A177-3AD203B41FA5}">
                      <a16:colId xmlns:a16="http://schemas.microsoft.com/office/drawing/2014/main" val="1437047272"/>
                    </a:ext>
                  </a:extLst>
                </a:gridCol>
                <a:gridCol w="1284143">
                  <a:extLst>
                    <a:ext uri="{9D8B030D-6E8A-4147-A177-3AD203B41FA5}">
                      <a16:colId xmlns:a16="http://schemas.microsoft.com/office/drawing/2014/main" val="3699239377"/>
                    </a:ext>
                  </a:extLst>
                </a:gridCol>
                <a:gridCol w="1284143">
                  <a:extLst>
                    <a:ext uri="{9D8B030D-6E8A-4147-A177-3AD203B41FA5}">
                      <a16:colId xmlns:a16="http://schemas.microsoft.com/office/drawing/2014/main" val="976327251"/>
                    </a:ext>
                  </a:extLst>
                </a:gridCol>
                <a:gridCol w="1284143">
                  <a:extLst>
                    <a:ext uri="{9D8B030D-6E8A-4147-A177-3AD203B41FA5}">
                      <a16:colId xmlns:a16="http://schemas.microsoft.com/office/drawing/2014/main" val="176542545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nb-NO" sz="1400" dirty="0"/>
                        <a:t>Kommune28 %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400" dirty="0"/>
                        <a:t>% brukere med lite/ avgrenset bistandsbehov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400" dirty="0"/>
                        <a:t>% brukere med middels/stort bistandsbehov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400" dirty="0"/>
                        <a:t>% brukere med omfattende bistandsbehov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400" dirty="0"/>
                        <a:t>Antall brukere med omfattende bistandsbehov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400" dirty="0"/>
                        <a:t>Ikke grunnlag for samlemål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67351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Skaun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36 %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31 %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21 %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92 stk.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13 %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7349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Orkland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31 %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31 %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23 %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298 stk.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16 %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96416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Heim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37 %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29 %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22 %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150 stk.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12 %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71808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Aure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28 %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24 %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19 %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84 stk.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29 %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88456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Hitra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32 %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43 %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22 %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92 stk.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3 %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13248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Frøya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24 %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36 %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30 %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101 stk.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11 %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90961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Ørland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47 %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25 %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20 %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185 stk.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8 %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6214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Rennebu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46 %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25 %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18 %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63 stk.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11 %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09770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Rindal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45 %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30 %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25 %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49 stk.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0 %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30860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Surnadal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32 %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33 %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30 %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132 stk.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5 %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2699423"/>
                  </a:ext>
                </a:extLst>
              </a:tr>
            </a:tbl>
          </a:graphicData>
        </a:graphic>
      </p:graphicFrame>
      <p:sp>
        <p:nvSpPr>
          <p:cNvPr id="5" name="TekstSylinder 4">
            <a:extLst>
              <a:ext uri="{FF2B5EF4-FFF2-40B4-BE49-F238E27FC236}">
                <a16:creationId xmlns:a16="http://schemas.microsoft.com/office/drawing/2014/main" id="{51B6B970-24EA-7AA0-A701-0B96E5494973}"/>
              </a:ext>
            </a:extLst>
          </p:cNvPr>
          <p:cNvSpPr txBox="1"/>
          <p:nvPr/>
        </p:nvSpPr>
        <p:spPr>
          <a:xfrm>
            <a:off x="539552" y="64404"/>
            <a:ext cx="34672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800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Sammenstilling i tabell</a:t>
            </a:r>
          </a:p>
        </p:txBody>
      </p:sp>
    </p:spTree>
    <p:extLst>
      <p:ext uri="{BB962C8B-B14F-4D97-AF65-F5344CB8AC3E}">
        <p14:creationId xmlns:p14="http://schemas.microsoft.com/office/powerpoint/2010/main" val="113075551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7016" y="5645278"/>
            <a:ext cx="9158033" cy="1212725"/>
          </a:xfrm>
          <a:prstGeom prst="rect">
            <a:avLst/>
          </a:prstGeom>
        </p:spPr>
      </p:pic>
      <p:graphicFrame>
        <p:nvGraphicFramePr>
          <p:cNvPr id="4" name="Tabell 7">
            <a:extLst>
              <a:ext uri="{FF2B5EF4-FFF2-40B4-BE49-F238E27FC236}">
                <a16:creationId xmlns:a16="http://schemas.microsoft.com/office/drawing/2014/main" id="{4EE4D82F-C50A-2F4E-95C3-0FA9B35299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3300205"/>
              </p:ext>
            </p:extLst>
          </p:nvPr>
        </p:nvGraphicFramePr>
        <p:xfrm>
          <a:off x="755576" y="980728"/>
          <a:ext cx="6840760" cy="422656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710190">
                  <a:extLst>
                    <a:ext uri="{9D8B030D-6E8A-4147-A177-3AD203B41FA5}">
                      <a16:colId xmlns:a16="http://schemas.microsoft.com/office/drawing/2014/main" val="3231273959"/>
                    </a:ext>
                  </a:extLst>
                </a:gridCol>
                <a:gridCol w="1710190">
                  <a:extLst>
                    <a:ext uri="{9D8B030D-6E8A-4147-A177-3AD203B41FA5}">
                      <a16:colId xmlns:a16="http://schemas.microsoft.com/office/drawing/2014/main" val="824754870"/>
                    </a:ext>
                  </a:extLst>
                </a:gridCol>
                <a:gridCol w="1710190">
                  <a:extLst>
                    <a:ext uri="{9D8B030D-6E8A-4147-A177-3AD203B41FA5}">
                      <a16:colId xmlns:a16="http://schemas.microsoft.com/office/drawing/2014/main" val="1437047272"/>
                    </a:ext>
                  </a:extLst>
                </a:gridCol>
                <a:gridCol w="1710190">
                  <a:extLst>
                    <a:ext uri="{9D8B030D-6E8A-4147-A177-3AD203B41FA5}">
                      <a16:colId xmlns:a16="http://schemas.microsoft.com/office/drawing/2014/main" val="369923937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nb-NO" sz="1400" dirty="0"/>
                        <a:t>Kommune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400" dirty="0"/>
                        <a:t>Brukere som har tjenester i hjemmet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400" dirty="0"/>
                        <a:t>Brukere som har kommunal bolig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400" dirty="0"/>
                        <a:t>Brukere som har institusjonstjenester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67351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Skaun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370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127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7349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Orkland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1039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340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451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96416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Heim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624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98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174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71808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Aure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418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112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99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88456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Hitra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370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74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115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13248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Frøya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262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64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114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90961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Ørland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820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136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207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6214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Rennebu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313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63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84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09770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Rindal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163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55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30860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Surnadal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371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144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2699423"/>
                  </a:ext>
                </a:extLst>
              </a:tr>
            </a:tbl>
          </a:graphicData>
        </a:graphic>
      </p:graphicFrame>
      <p:sp>
        <p:nvSpPr>
          <p:cNvPr id="5" name="TekstSylinder 4">
            <a:extLst>
              <a:ext uri="{FF2B5EF4-FFF2-40B4-BE49-F238E27FC236}">
                <a16:creationId xmlns:a16="http://schemas.microsoft.com/office/drawing/2014/main" id="{0AE7BBB6-A7A5-95BD-E43E-40B6A1EF87B2}"/>
              </a:ext>
            </a:extLst>
          </p:cNvPr>
          <p:cNvSpPr txBox="1"/>
          <p:nvPr/>
        </p:nvSpPr>
        <p:spPr>
          <a:xfrm>
            <a:off x="708725" y="238513"/>
            <a:ext cx="34672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800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Sammenstilling i tabell</a:t>
            </a:r>
          </a:p>
        </p:txBody>
      </p:sp>
    </p:spTree>
    <p:extLst>
      <p:ext uri="{BB962C8B-B14F-4D97-AF65-F5344CB8AC3E}">
        <p14:creationId xmlns:p14="http://schemas.microsoft.com/office/powerpoint/2010/main" val="6000388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7016" y="5645278"/>
            <a:ext cx="9158033" cy="1212725"/>
          </a:xfrm>
          <a:prstGeom prst="rect">
            <a:avLst/>
          </a:prstGeom>
        </p:spPr>
      </p:pic>
      <p:graphicFrame>
        <p:nvGraphicFramePr>
          <p:cNvPr id="4" name="Tabell 7">
            <a:extLst>
              <a:ext uri="{FF2B5EF4-FFF2-40B4-BE49-F238E27FC236}">
                <a16:creationId xmlns:a16="http://schemas.microsoft.com/office/drawing/2014/main" id="{9114E093-1C4B-9CCB-86C7-9DA85FE4CB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9504835"/>
              </p:ext>
            </p:extLst>
          </p:nvPr>
        </p:nvGraphicFramePr>
        <p:xfrm>
          <a:off x="755576" y="980728"/>
          <a:ext cx="7848869" cy="449580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121267">
                  <a:extLst>
                    <a:ext uri="{9D8B030D-6E8A-4147-A177-3AD203B41FA5}">
                      <a16:colId xmlns:a16="http://schemas.microsoft.com/office/drawing/2014/main" val="3231273959"/>
                    </a:ext>
                  </a:extLst>
                </a:gridCol>
                <a:gridCol w="1121267">
                  <a:extLst>
                    <a:ext uri="{9D8B030D-6E8A-4147-A177-3AD203B41FA5}">
                      <a16:colId xmlns:a16="http://schemas.microsoft.com/office/drawing/2014/main" val="824754870"/>
                    </a:ext>
                  </a:extLst>
                </a:gridCol>
                <a:gridCol w="1121267">
                  <a:extLst>
                    <a:ext uri="{9D8B030D-6E8A-4147-A177-3AD203B41FA5}">
                      <a16:colId xmlns:a16="http://schemas.microsoft.com/office/drawing/2014/main" val="1437047272"/>
                    </a:ext>
                  </a:extLst>
                </a:gridCol>
                <a:gridCol w="1121267">
                  <a:extLst>
                    <a:ext uri="{9D8B030D-6E8A-4147-A177-3AD203B41FA5}">
                      <a16:colId xmlns:a16="http://schemas.microsoft.com/office/drawing/2014/main" val="3699239377"/>
                    </a:ext>
                  </a:extLst>
                </a:gridCol>
                <a:gridCol w="1121267">
                  <a:extLst>
                    <a:ext uri="{9D8B030D-6E8A-4147-A177-3AD203B41FA5}">
                      <a16:colId xmlns:a16="http://schemas.microsoft.com/office/drawing/2014/main" val="1765425457"/>
                    </a:ext>
                  </a:extLst>
                </a:gridCol>
                <a:gridCol w="1121267">
                  <a:extLst>
                    <a:ext uri="{9D8B030D-6E8A-4147-A177-3AD203B41FA5}">
                      <a16:colId xmlns:a16="http://schemas.microsoft.com/office/drawing/2014/main" val="502694084"/>
                    </a:ext>
                  </a:extLst>
                </a:gridCol>
                <a:gridCol w="1121267">
                  <a:extLst>
                    <a:ext uri="{9D8B030D-6E8A-4147-A177-3AD203B41FA5}">
                      <a16:colId xmlns:a16="http://schemas.microsoft.com/office/drawing/2014/main" val="54709674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nb-NO" sz="1400" dirty="0"/>
                        <a:t>Kommune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400" dirty="0"/>
                        <a:t>Tjenester </a:t>
                      </a:r>
                    </a:p>
                    <a:p>
                      <a:r>
                        <a:rPr lang="nb-NO" sz="1400" dirty="0"/>
                        <a:t>0-17 år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400" dirty="0"/>
                        <a:t>Tjenester </a:t>
                      </a:r>
                    </a:p>
                    <a:p>
                      <a:r>
                        <a:rPr lang="nb-NO" sz="1400" dirty="0"/>
                        <a:t>18-49 år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400" dirty="0"/>
                        <a:t>Tjenester </a:t>
                      </a:r>
                    </a:p>
                    <a:p>
                      <a:r>
                        <a:rPr lang="nb-NO" sz="1400" dirty="0"/>
                        <a:t>50-66 år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400" dirty="0"/>
                        <a:t>Tjenester</a:t>
                      </a:r>
                    </a:p>
                    <a:p>
                      <a:r>
                        <a:rPr lang="nb-NO" sz="1400" dirty="0"/>
                        <a:t>67-79 år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400" dirty="0"/>
                        <a:t>Tjenester </a:t>
                      </a:r>
                    </a:p>
                    <a:p>
                      <a:r>
                        <a:rPr lang="nb-NO" sz="1400" dirty="0"/>
                        <a:t>80-89 år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400" dirty="0"/>
                        <a:t>Tjenester </a:t>
                      </a:r>
                    </a:p>
                    <a:p>
                      <a:r>
                        <a:rPr lang="nb-NO" sz="1400" dirty="0"/>
                        <a:t>90 +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67351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Skaun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39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65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52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101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123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67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7349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Orkland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147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151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283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441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245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96416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Heim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64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124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98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141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178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74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71808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Aure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0-49 år: 104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0-49 år:</a:t>
                      </a:r>
                    </a:p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104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92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94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75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88456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Hitra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141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45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13248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Frøya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38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37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81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113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59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90961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Ørland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231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142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171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226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99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6214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Rennebu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93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38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09770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Rindal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77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30860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Surnadal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48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51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114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148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71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2699423"/>
                  </a:ext>
                </a:extLst>
              </a:tr>
            </a:tbl>
          </a:graphicData>
        </a:graphic>
      </p:graphicFrame>
      <p:sp>
        <p:nvSpPr>
          <p:cNvPr id="5" name="TekstSylinder 4">
            <a:extLst>
              <a:ext uri="{FF2B5EF4-FFF2-40B4-BE49-F238E27FC236}">
                <a16:creationId xmlns:a16="http://schemas.microsoft.com/office/drawing/2014/main" id="{B3840296-EF24-529A-644E-5CC2BCF8F586}"/>
              </a:ext>
            </a:extLst>
          </p:cNvPr>
          <p:cNvSpPr txBox="1"/>
          <p:nvPr/>
        </p:nvSpPr>
        <p:spPr>
          <a:xfrm>
            <a:off x="754659" y="256172"/>
            <a:ext cx="34672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800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Sammenstilling i tabell</a:t>
            </a:r>
          </a:p>
        </p:txBody>
      </p:sp>
    </p:spTree>
    <p:extLst>
      <p:ext uri="{BB962C8B-B14F-4D97-AF65-F5344CB8AC3E}">
        <p14:creationId xmlns:p14="http://schemas.microsoft.com/office/powerpoint/2010/main" val="318406628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7016" y="5645278"/>
            <a:ext cx="9158033" cy="1212725"/>
          </a:xfrm>
          <a:prstGeom prst="rect">
            <a:avLst/>
          </a:prstGeom>
        </p:spPr>
      </p:pic>
      <p:sp>
        <p:nvSpPr>
          <p:cNvPr id="3" name="TekstSylinder 2">
            <a:extLst>
              <a:ext uri="{FF2B5EF4-FFF2-40B4-BE49-F238E27FC236}">
                <a16:creationId xmlns:a16="http://schemas.microsoft.com/office/drawing/2014/main" id="{07BBA698-C5E5-4C75-8472-EC0E9FF29E9E}"/>
              </a:ext>
            </a:extLst>
          </p:cNvPr>
          <p:cNvSpPr txBox="1"/>
          <p:nvPr/>
        </p:nvSpPr>
        <p:spPr>
          <a:xfrm>
            <a:off x="323528" y="-11577"/>
            <a:ext cx="299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800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Kvalitetsindikatorer</a:t>
            </a:r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832B08E0-4AE5-4A61-96F6-C09DD2CFBA05}"/>
              </a:ext>
            </a:extLst>
          </p:cNvPr>
          <p:cNvSpPr txBox="1"/>
          <p:nvPr/>
        </p:nvSpPr>
        <p:spPr>
          <a:xfrm>
            <a:off x="5796136" y="6424172"/>
            <a:ext cx="2838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>
                <a:hlinkClick r:id="rId3"/>
              </a:rPr>
              <a:t>Statistikk - Helsedirektoratet</a:t>
            </a:r>
            <a:endParaRPr lang="nb-NO" dirty="0"/>
          </a:p>
        </p:txBody>
      </p:sp>
      <p:graphicFrame>
        <p:nvGraphicFramePr>
          <p:cNvPr id="8" name="Tabell 8">
            <a:extLst>
              <a:ext uri="{FF2B5EF4-FFF2-40B4-BE49-F238E27FC236}">
                <a16:creationId xmlns:a16="http://schemas.microsoft.com/office/drawing/2014/main" id="{C1A48657-2D3D-107F-7A9E-5CE3FD85D6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2949155"/>
              </p:ext>
            </p:extLst>
          </p:nvPr>
        </p:nvGraphicFramePr>
        <p:xfrm>
          <a:off x="179512" y="511643"/>
          <a:ext cx="8568955" cy="580271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713791">
                  <a:extLst>
                    <a:ext uri="{9D8B030D-6E8A-4147-A177-3AD203B41FA5}">
                      <a16:colId xmlns:a16="http://schemas.microsoft.com/office/drawing/2014/main" val="179433527"/>
                    </a:ext>
                  </a:extLst>
                </a:gridCol>
                <a:gridCol w="1713791">
                  <a:extLst>
                    <a:ext uri="{9D8B030D-6E8A-4147-A177-3AD203B41FA5}">
                      <a16:colId xmlns:a16="http://schemas.microsoft.com/office/drawing/2014/main" val="2671962256"/>
                    </a:ext>
                  </a:extLst>
                </a:gridCol>
                <a:gridCol w="1713791">
                  <a:extLst>
                    <a:ext uri="{9D8B030D-6E8A-4147-A177-3AD203B41FA5}">
                      <a16:colId xmlns:a16="http://schemas.microsoft.com/office/drawing/2014/main" val="140976680"/>
                    </a:ext>
                  </a:extLst>
                </a:gridCol>
                <a:gridCol w="1713791">
                  <a:extLst>
                    <a:ext uri="{9D8B030D-6E8A-4147-A177-3AD203B41FA5}">
                      <a16:colId xmlns:a16="http://schemas.microsoft.com/office/drawing/2014/main" val="3426730295"/>
                    </a:ext>
                  </a:extLst>
                </a:gridCol>
                <a:gridCol w="1713791">
                  <a:extLst>
                    <a:ext uri="{9D8B030D-6E8A-4147-A177-3AD203B41FA5}">
                      <a16:colId xmlns:a16="http://schemas.microsoft.com/office/drawing/2014/main" val="179146891"/>
                    </a:ext>
                  </a:extLst>
                </a:gridCol>
              </a:tblGrid>
              <a:tr h="421775">
                <a:tc>
                  <a:txBody>
                    <a:bodyPr/>
                    <a:lstStyle/>
                    <a:p>
                      <a:endParaRPr lang="nb-N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400" dirty="0"/>
                        <a:t>Andel personer med PU med vedtak om dagtilbud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400" dirty="0"/>
                        <a:t>Hjemmeboende med demens som har vedtak om dagaktivitetstilbud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400" dirty="0"/>
                        <a:t>Andel søkere med innfridde behov og ønsker om bistand til å delta i organisasjonsarbeid, kultur og </a:t>
                      </a:r>
                      <a:r>
                        <a:rPr lang="nb-NO" sz="1400" dirty="0" err="1"/>
                        <a:t>fritidsakriviteter</a:t>
                      </a:r>
                      <a:endParaRPr lang="nb-NO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400" dirty="0"/>
                        <a:t>Andel søkere med innfridde behov og ønsker om bistand til å delta i arbeid og utdanning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6120736"/>
                  </a:ext>
                </a:extLst>
              </a:tr>
              <a:tr h="421775">
                <a:tc>
                  <a:txBody>
                    <a:bodyPr/>
                    <a:lstStyle/>
                    <a:p>
                      <a:r>
                        <a:rPr lang="nb-NO" sz="1400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Skaun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400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60,0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400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400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400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78,5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3482500"/>
                  </a:ext>
                </a:extLst>
              </a:tr>
              <a:tr h="421775">
                <a:tc>
                  <a:txBody>
                    <a:bodyPr/>
                    <a:lstStyle/>
                    <a:p>
                      <a:r>
                        <a:rPr lang="nb-NO" sz="1400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Orkland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400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23,3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400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37,2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400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59,5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400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81,4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1319869"/>
                  </a:ext>
                </a:extLst>
              </a:tr>
              <a:tr h="421775">
                <a:tc>
                  <a:txBody>
                    <a:bodyPr/>
                    <a:lstStyle/>
                    <a:p>
                      <a:r>
                        <a:rPr lang="nb-NO" sz="1400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Heim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400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400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400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54,2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400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70,8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4944387"/>
                  </a:ext>
                </a:extLst>
              </a:tr>
              <a:tr h="421775">
                <a:tc>
                  <a:txBody>
                    <a:bodyPr/>
                    <a:lstStyle/>
                    <a:p>
                      <a:r>
                        <a:rPr lang="nb-NO" sz="1400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Aure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400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72,2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400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400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64,3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400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80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09474"/>
                  </a:ext>
                </a:extLst>
              </a:tr>
              <a:tr h="421775">
                <a:tc>
                  <a:txBody>
                    <a:bodyPr/>
                    <a:lstStyle/>
                    <a:p>
                      <a:r>
                        <a:rPr lang="nb-NO" sz="1400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Hitra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400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400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400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67,3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400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94,4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1172859"/>
                  </a:ext>
                </a:extLst>
              </a:tr>
              <a:tr h="421775">
                <a:tc>
                  <a:txBody>
                    <a:bodyPr/>
                    <a:lstStyle/>
                    <a:p>
                      <a:r>
                        <a:rPr lang="nb-NO" sz="1400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Frøya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400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400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400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21,3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400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77,3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2776737"/>
                  </a:ext>
                </a:extLst>
              </a:tr>
              <a:tr h="421775">
                <a:tc>
                  <a:txBody>
                    <a:bodyPr/>
                    <a:lstStyle/>
                    <a:p>
                      <a:r>
                        <a:rPr lang="nb-NO" sz="1400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Ørland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400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400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37,3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400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57,9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400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85,5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5161007"/>
                  </a:ext>
                </a:extLst>
              </a:tr>
              <a:tr h="421775">
                <a:tc>
                  <a:txBody>
                    <a:bodyPr/>
                    <a:lstStyle/>
                    <a:p>
                      <a:r>
                        <a:rPr lang="nb-NO" sz="1400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Rennebu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400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400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27,8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400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55,4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400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69,2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6916481"/>
                  </a:ext>
                </a:extLst>
              </a:tr>
              <a:tr h="421775">
                <a:tc>
                  <a:txBody>
                    <a:bodyPr/>
                    <a:lstStyle/>
                    <a:p>
                      <a:r>
                        <a:rPr lang="nb-NO" sz="1400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Rindal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400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400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38,9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400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63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400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71,4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8780168"/>
                  </a:ext>
                </a:extLst>
              </a:tr>
              <a:tr h="421775">
                <a:tc>
                  <a:txBody>
                    <a:bodyPr/>
                    <a:lstStyle/>
                    <a:p>
                      <a:r>
                        <a:rPr lang="nb-NO" sz="1400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Surnadal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400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400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400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72,5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400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73,9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04816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6528410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67544" y="4149080"/>
            <a:ext cx="5904656" cy="251863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nb-NO" sz="5400" dirty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Behov for tjenester og antall hender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nb-NO" sz="5400" dirty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 0-100+</a:t>
            </a:r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0E518AFE-630E-8C22-92E2-18DCEC34AB06}"/>
              </a:ext>
            </a:extLst>
          </p:cNvPr>
          <p:cNvSpPr txBox="1"/>
          <p:nvPr/>
        </p:nvSpPr>
        <p:spPr>
          <a:xfrm>
            <a:off x="4716016" y="332656"/>
            <a:ext cx="4320479" cy="1225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>
                <a:hlinkClick r:id="rId2"/>
              </a:rPr>
              <a:t>Helsedirektoratet</a:t>
            </a:r>
            <a:endParaRPr lang="nb-NO" dirty="0"/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nb-NO" sz="1800" dirty="0">
                <a:hlinkClick r:id="rId3"/>
              </a:rPr>
              <a:t>Tjenestebehov - regjeringen.no</a:t>
            </a:r>
            <a:endParaRPr lang="nb-NO" sz="1800" dirty="0"/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nb-NO" sz="1800" dirty="0">
                <a:hlinkClick r:id="rId4"/>
              </a:rPr>
              <a:t>Statistikkbanken (ssb.no)</a:t>
            </a:r>
            <a:endParaRPr lang="nb-NO" sz="1800" dirty="0">
              <a:latin typeface="Calibri"/>
              <a:cs typeface="Calibri"/>
            </a:endParaRP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90444852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7016" y="5645278"/>
            <a:ext cx="9158033" cy="1212725"/>
          </a:xfrm>
          <a:prstGeom prst="rect">
            <a:avLst/>
          </a:prstGeom>
        </p:spPr>
      </p:pic>
      <p:graphicFrame>
        <p:nvGraphicFramePr>
          <p:cNvPr id="4" name="Tabell 3">
            <a:extLst>
              <a:ext uri="{FF2B5EF4-FFF2-40B4-BE49-F238E27FC236}">
                <a16:creationId xmlns:a16="http://schemas.microsoft.com/office/drawing/2014/main" id="{27605ECB-E283-4F66-A57A-42B89C713AC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8831557"/>
              </p:ext>
            </p:extLst>
          </p:nvPr>
        </p:nvGraphicFramePr>
        <p:xfrm>
          <a:off x="-14031" y="332656"/>
          <a:ext cx="9158031" cy="5184572"/>
        </p:xfrm>
        <a:graphic>
          <a:graphicData uri="http://schemas.openxmlformats.org/drawingml/2006/table">
            <a:tbl>
              <a:tblPr>
                <a:effectLst>
                  <a:outerShdw blurRad="444500" dist="50800" dir="5400000" algn="ctr" rotWithShape="0">
                    <a:schemeClr val="accent3"/>
                  </a:outerShdw>
                </a:effectLst>
                <a:tableStyleId>{5C22544A-7EE6-4342-B048-85BDC9FD1C3A}</a:tableStyleId>
              </a:tblPr>
              <a:tblGrid>
                <a:gridCol w="549183">
                  <a:extLst>
                    <a:ext uri="{9D8B030D-6E8A-4147-A177-3AD203B41FA5}">
                      <a16:colId xmlns:a16="http://schemas.microsoft.com/office/drawing/2014/main" val="988790"/>
                    </a:ext>
                  </a:extLst>
                </a:gridCol>
                <a:gridCol w="538053">
                  <a:extLst>
                    <a:ext uri="{9D8B030D-6E8A-4147-A177-3AD203B41FA5}">
                      <a16:colId xmlns:a16="http://schemas.microsoft.com/office/drawing/2014/main" val="665227738"/>
                    </a:ext>
                  </a:extLst>
                </a:gridCol>
                <a:gridCol w="538053">
                  <a:extLst>
                    <a:ext uri="{9D8B030D-6E8A-4147-A177-3AD203B41FA5}">
                      <a16:colId xmlns:a16="http://schemas.microsoft.com/office/drawing/2014/main" val="3001770173"/>
                    </a:ext>
                  </a:extLst>
                </a:gridCol>
                <a:gridCol w="538053">
                  <a:extLst>
                    <a:ext uri="{9D8B030D-6E8A-4147-A177-3AD203B41FA5}">
                      <a16:colId xmlns:a16="http://schemas.microsoft.com/office/drawing/2014/main" val="4165526837"/>
                    </a:ext>
                  </a:extLst>
                </a:gridCol>
                <a:gridCol w="538053">
                  <a:extLst>
                    <a:ext uri="{9D8B030D-6E8A-4147-A177-3AD203B41FA5}">
                      <a16:colId xmlns:a16="http://schemas.microsoft.com/office/drawing/2014/main" val="2443359480"/>
                    </a:ext>
                  </a:extLst>
                </a:gridCol>
                <a:gridCol w="538053">
                  <a:extLst>
                    <a:ext uri="{9D8B030D-6E8A-4147-A177-3AD203B41FA5}">
                      <a16:colId xmlns:a16="http://schemas.microsoft.com/office/drawing/2014/main" val="2182721611"/>
                    </a:ext>
                  </a:extLst>
                </a:gridCol>
                <a:gridCol w="538053">
                  <a:extLst>
                    <a:ext uri="{9D8B030D-6E8A-4147-A177-3AD203B41FA5}">
                      <a16:colId xmlns:a16="http://schemas.microsoft.com/office/drawing/2014/main" val="2292926905"/>
                    </a:ext>
                  </a:extLst>
                </a:gridCol>
                <a:gridCol w="538053">
                  <a:extLst>
                    <a:ext uri="{9D8B030D-6E8A-4147-A177-3AD203B41FA5}">
                      <a16:colId xmlns:a16="http://schemas.microsoft.com/office/drawing/2014/main" val="2836789350"/>
                    </a:ext>
                  </a:extLst>
                </a:gridCol>
                <a:gridCol w="538053">
                  <a:extLst>
                    <a:ext uri="{9D8B030D-6E8A-4147-A177-3AD203B41FA5}">
                      <a16:colId xmlns:a16="http://schemas.microsoft.com/office/drawing/2014/main" val="3166066311"/>
                    </a:ext>
                  </a:extLst>
                </a:gridCol>
                <a:gridCol w="538053">
                  <a:extLst>
                    <a:ext uri="{9D8B030D-6E8A-4147-A177-3AD203B41FA5}">
                      <a16:colId xmlns:a16="http://schemas.microsoft.com/office/drawing/2014/main" val="3495870703"/>
                    </a:ext>
                  </a:extLst>
                </a:gridCol>
                <a:gridCol w="538053">
                  <a:extLst>
                    <a:ext uri="{9D8B030D-6E8A-4147-A177-3AD203B41FA5}">
                      <a16:colId xmlns:a16="http://schemas.microsoft.com/office/drawing/2014/main" val="971042099"/>
                    </a:ext>
                  </a:extLst>
                </a:gridCol>
                <a:gridCol w="538053">
                  <a:extLst>
                    <a:ext uri="{9D8B030D-6E8A-4147-A177-3AD203B41FA5}">
                      <a16:colId xmlns:a16="http://schemas.microsoft.com/office/drawing/2014/main" val="2794404012"/>
                    </a:ext>
                  </a:extLst>
                </a:gridCol>
                <a:gridCol w="538053">
                  <a:extLst>
                    <a:ext uri="{9D8B030D-6E8A-4147-A177-3AD203B41FA5}">
                      <a16:colId xmlns:a16="http://schemas.microsoft.com/office/drawing/2014/main" val="618722238"/>
                    </a:ext>
                  </a:extLst>
                </a:gridCol>
                <a:gridCol w="538053">
                  <a:extLst>
                    <a:ext uri="{9D8B030D-6E8A-4147-A177-3AD203B41FA5}">
                      <a16:colId xmlns:a16="http://schemas.microsoft.com/office/drawing/2014/main" val="1320667468"/>
                    </a:ext>
                  </a:extLst>
                </a:gridCol>
                <a:gridCol w="538053">
                  <a:extLst>
                    <a:ext uri="{9D8B030D-6E8A-4147-A177-3AD203B41FA5}">
                      <a16:colId xmlns:a16="http://schemas.microsoft.com/office/drawing/2014/main" val="4292508227"/>
                    </a:ext>
                  </a:extLst>
                </a:gridCol>
                <a:gridCol w="538053">
                  <a:extLst>
                    <a:ext uri="{9D8B030D-6E8A-4147-A177-3AD203B41FA5}">
                      <a16:colId xmlns:a16="http://schemas.microsoft.com/office/drawing/2014/main" val="1943273611"/>
                    </a:ext>
                  </a:extLst>
                </a:gridCol>
                <a:gridCol w="538053">
                  <a:extLst>
                    <a:ext uri="{9D8B030D-6E8A-4147-A177-3AD203B41FA5}">
                      <a16:colId xmlns:a16="http://schemas.microsoft.com/office/drawing/2014/main" val="2313215253"/>
                    </a:ext>
                  </a:extLst>
                </a:gridCol>
              </a:tblGrid>
              <a:tr h="2823526">
                <a:tc>
                  <a:txBody>
                    <a:bodyPr/>
                    <a:lstStyle/>
                    <a:p>
                      <a:pPr algn="l" fontAlgn="b"/>
                      <a:r>
                        <a:rPr lang="nb-NO" sz="700" u="none" strike="noStrike">
                          <a:effectLst/>
                        </a:rPr>
                        <a:t>knr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1" marR="6051" marT="605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700" u="none" strike="noStrike" dirty="0">
                          <a:effectLst/>
                        </a:rPr>
                        <a:t>navn</a:t>
                      </a:r>
                      <a:endParaRPr lang="nb-NO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1" marR="6051" marT="605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700" u="none" strike="noStrike">
                          <a:effectLst/>
                        </a:rPr>
                        <a:t>Antall tjenestemottakere; Mottakere av institusjonstjenester og hjemmetjenester 0-66 år; 2019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1" marR="6051" marT="605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700" u="none" strike="noStrike">
                          <a:effectLst/>
                        </a:rPr>
                        <a:t>Antall tjenestemottakere; Mottakere av institusjonstjenester og hjemmetjenester 67-79 år; 2019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1" marR="6051" marT="605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700" u="none" strike="noStrike" dirty="0">
                          <a:effectLst/>
                        </a:rPr>
                        <a:t>Antall tjenestemottakere; Mottakere av institusjonstjenester og hjemmetjenester 80 år eller eldre; 2019</a:t>
                      </a:r>
                      <a:endParaRPr lang="nb-NO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1" marR="6051" marT="605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700" u="none" strike="noStrike">
                          <a:effectLst/>
                        </a:rPr>
                        <a:t>Antall tjenestemottakere; Mottakere av institusjonstjenester og hjemmetjenester 0-66 år; 2030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1" marR="6051" marT="605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700" u="none" strike="noStrike">
                          <a:effectLst/>
                        </a:rPr>
                        <a:t>Antall tjenestemottakere; Mottakere av institusjonstjenester og hjemmetjenester 67-79 år; 2030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1" marR="6051" marT="605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700" u="none" strike="noStrike">
                          <a:effectLst/>
                        </a:rPr>
                        <a:t>Antall tjenestemottakere; Mottakere av institusjonstjenester og hjemmetjenester 80 år eller eldre; 2030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1" marR="6051" marT="605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700" u="none" strike="noStrike" dirty="0">
                          <a:effectLst/>
                        </a:rPr>
                        <a:t>Antall tjenestemottakere; Mottakere av institusjonstjenester og hjemmetjenester 0-66 år; 2040</a:t>
                      </a:r>
                      <a:endParaRPr lang="nb-NO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1" marR="6051" marT="605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700" u="none" strike="noStrike">
                          <a:effectLst/>
                        </a:rPr>
                        <a:t>Antall tjenestemottakere; Mottakere av institusjonstjenester og hjemmetjenester 67-79 år; 2040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1" marR="6051" marT="605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700" u="none" strike="noStrike">
                          <a:effectLst/>
                        </a:rPr>
                        <a:t>Antall tjenestemottakere; Mottakere av institusjonstjenester og hjemmetjenester 80 år eller eldre; 2040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1" marR="6051" marT="605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700" u="none" strike="noStrike" dirty="0">
                          <a:effectLst/>
                        </a:rPr>
                        <a:t>Årsverk; Behov for årsverk institusjon og hjemmetjeneste; 2019</a:t>
                      </a:r>
                      <a:endParaRPr lang="nb-NO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1" marR="6051" marT="605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700" u="none" strike="noStrike">
                          <a:effectLst/>
                        </a:rPr>
                        <a:t>Årsverk; Behov for årsverk institusjon og hjemmetjeneste; 2030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1" marR="6051" marT="605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700" u="none" strike="noStrike">
                          <a:effectLst/>
                        </a:rPr>
                        <a:t>Årsverk; Behov for årsverk institusjon og hjemmetjeneste; 2040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1" marR="6051" marT="605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700" u="none" strike="noStrike">
                          <a:effectLst/>
                        </a:rPr>
                        <a:t>Årsverk per 1000 innbygger; Årsverk institusjon og hjemmetjeneste per 1000 innbygger 20-66 år; 2019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1" marR="6051" marT="605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700" u="none" strike="noStrike">
                          <a:effectLst/>
                        </a:rPr>
                        <a:t>Årsverk per 1000 innbygger; Årsverk institusjon og hjemmetjeneste per 1000 innbygger 20-66 år; 2030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1" marR="6051" marT="605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700" u="none" strike="noStrike">
                          <a:effectLst/>
                        </a:rPr>
                        <a:t>Årsverk per 1000 innbygger; Årsverk institusjon og hjemmetjeneste per 1000 innbygger 20-66 år; 2040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1" marR="6051" marT="6051" marB="0" anchor="b"/>
                </a:tc>
                <a:extLst>
                  <a:ext uri="{0D108BD9-81ED-4DB2-BD59-A6C34878D82A}">
                    <a16:rowId xmlns:a16="http://schemas.microsoft.com/office/drawing/2014/main" val="3474816582"/>
                  </a:ext>
                </a:extLst>
              </a:tr>
              <a:tr h="235293"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u="none" strike="noStrike">
                          <a:effectLst/>
                        </a:rPr>
                        <a:t>1566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1" marR="6051" marT="605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700" u="none" strike="noStrike" dirty="0">
                          <a:effectLst/>
                        </a:rPr>
                        <a:t>Surnadal</a:t>
                      </a:r>
                      <a:endParaRPr lang="nb-NO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1" marR="6051" marT="60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u="none" strike="noStrike">
                          <a:effectLst/>
                        </a:rPr>
                        <a:t>87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1" marR="6051" marT="60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u="none" strike="noStrike">
                          <a:effectLst/>
                        </a:rPr>
                        <a:t>82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1" marR="6051" marT="60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u="none" strike="noStrike">
                          <a:effectLst/>
                        </a:rPr>
                        <a:t>174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1" marR="6051" marT="60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u="none" strike="noStrike">
                          <a:effectLst/>
                        </a:rPr>
                        <a:t>77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1" marR="6051" marT="60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u="none" strike="noStrike" dirty="0">
                          <a:effectLst/>
                        </a:rPr>
                        <a:t>88</a:t>
                      </a:r>
                      <a:endParaRPr lang="nb-NO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1" marR="6051" marT="60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u="none" strike="noStrike">
                          <a:effectLst/>
                        </a:rPr>
                        <a:t>297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1" marR="6051" marT="60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u="none" strike="noStrike">
                          <a:effectLst/>
                        </a:rPr>
                        <a:t>70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1" marR="6051" marT="60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u="none" strike="noStrike">
                          <a:effectLst/>
                        </a:rPr>
                        <a:t>92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1" marR="6051" marT="60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u="none" strike="noStrike">
                          <a:effectLst/>
                        </a:rPr>
                        <a:t>380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1" marR="6051" marT="60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u="none" strike="noStrike">
                          <a:effectLst/>
                        </a:rPr>
                        <a:t>260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1" marR="6051" marT="60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u="none" strike="noStrike">
                          <a:effectLst/>
                        </a:rPr>
                        <a:t>350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1" marR="6051" marT="60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u="none" strike="noStrike" dirty="0">
                          <a:effectLst/>
                        </a:rPr>
                        <a:t>410</a:t>
                      </a:r>
                      <a:endParaRPr lang="nb-NO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1" marR="6051" marT="60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u="none" strike="noStrike">
                          <a:effectLst/>
                        </a:rPr>
                        <a:t>76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1" marR="6051" marT="60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u="none" strike="noStrike">
                          <a:effectLst/>
                        </a:rPr>
                        <a:t>113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1" marR="6051" marT="60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u="none" strike="noStrike">
                          <a:effectLst/>
                        </a:rPr>
                        <a:t>149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1" marR="6051" marT="6051" marB="0" anchor="b"/>
                </a:tc>
                <a:extLst>
                  <a:ext uri="{0D108BD9-81ED-4DB2-BD59-A6C34878D82A}">
                    <a16:rowId xmlns:a16="http://schemas.microsoft.com/office/drawing/2014/main" val="267531551"/>
                  </a:ext>
                </a:extLst>
              </a:tr>
              <a:tr h="235293"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u="none" strike="noStrike">
                          <a:effectLst/>
                        </a:rPr>
                        <a:t>1576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1" marR="6051" marT="605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700" u="none" strike="noStrike" dirty="0">
                          <a:effectLst/>
                        </a:rPr>
                        <a:t>Aure</a:t>
                      </a:r>
                      <a:endParaRPr lang="nb-NO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1" marR="6051" marT="60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u="none" strike="noStrike">
                          <a:effectLst/>
                        </a:rPr>
                        <a:t>126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1" marR="6051" marT="60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u="none" strike="noStrike">
                          <a:effectLst/>
                        </a:rPr>
                        <a:t>62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1" marR="6051" marT="60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u="none" strike="noStrike">
                          <a:effectLst/>
                        </a:rPr>
                        <a:t>144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1" marR="6051" marT="60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u="none" strike="noStrike">
                          <a:effectLst/>
                        </a:rPr>
                        <a:t>114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1" marR="6051" marT="60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u="none" strike="noStrike" dirty="0">
                          <a:effectLst/>
                        </a:rPr>
                        <a:t>68</a:t>
                      </a:r>
                      <a:endParaRPr lang="nb-NO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1" marR="6051" marT="60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u="none" strike="noStrike">
                          <a:effectLst/>
                        </a:rPr>
                        <a:t>213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1" marR="6051" marT="60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u="none" strike="noStrike">
                          <a:effectLst/>
                        </a:rPr>
                        <a:t>109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1" marR="6051" marT="60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u="none" strike="noStrike">
                          <a:effectLst/>
                        </a:rPr>
                        <a:t>72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1" marR="6051" marT="60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u="none" strike="noStrike">
                          <a:effectLst/>
                        </a:rPr>
                        <a:t>271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1" marR="6051" marT="60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u="none" strike="noStrike">
                          <a:effectLst/>
                        </a:rPr>
                        <a:t>133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1" marR="6051" marT="60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u="none" strike="noStrike">
                          <a:effectLst/>
                        </a:rPr>
                        <a:t>158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1" marR="6051" marT="60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u="none" strike="noStrike">
                          <a:effectLst/>
                        </a:rPr>
                        <a:t>181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1" marR="6051" marT="60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u="none" strike="noStrike">
                          <a:effectLst/>
                        </a:rPr>
                        <a:t>65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1" marR="6051" marT="60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u="none" strike="noStrike">
                          <a:effectLst/>
                        </a:rPr>
                        <a:t>84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1" marR="6051" marT="60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u="none" strike="noStrike">
                          <a:effectLst/>
                        </a:rPr>
                        <a:t>103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1" marR="6051" marT="6051" marB="0" anchor="b"/>
                </a:tc>
                <a:extLst>
                  <a:ext uri="{0D108BD9-81ED-4DB2-BD59-A6C34878D82A}">
                    <a16:rowId xmlns:a16="http://schemas.microsoft.com/office/drawing/2014/main" val="694236365"/>
                  </a:ext>
                </a:extLst>
              </a:tr>
              <a:tr h="235293"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u="none" strike="noStrike">
                          <a:effectLst/>
                        </a:rPr>
                        <a:t>5014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1" marR="6051" marT="605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700" u="none" strike="noStrike" dirty="0">
                          <a:effectLst/>
                        </a:rPr>
                        <a:t>Frøya</a:t>
                      </a:r>
                      <a:endParaRPr lang="nb-NO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1" marR="6051" marT="60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u="none" strike="noStrike">
                          <a:effectLst/>
                        </a:rPr>
                        <a:t>63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1" marR="6051" marT="60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u="none" strike="noStrike">
                          <a:effectLst/>
                        </a:rPr>
                        <a:t>54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1" marR="6051" marT="60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u="none" strike="noStrike">
                          <a:effectLst/>
                        </a:rPr>
                        <a:t>128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1" marR="6051" marT="60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u="none" strike="noStrike">
                          <a:effectLst/>
                        </a:rPr>
                        <a:t>68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1" marR="6051" marT="60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u="none" strike="noStrike" dirty="0">
                          <a:effectLst/>
                        </a:rPr>
                        <a:t>73</a:t>
                      </a:r>
                      <a:endParaRPr lang="nb-NO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1" marR="6051" marT="60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u="none" strike="noStrike">
                          <a:effectLst/>
                        </a:rPr>
                        <a:t>163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1" marR="6051" marT="60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u="none" strike="noStrike">
                          <a:effectLst/>
                        </a:rPr>
                        <a:t>69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1" marR="6051" marT="60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u="none" strike="noStrike">
                          <a:effectLst/>
                        </a:rPr>
                        <a:t>89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1" marR="6051" marT="60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u="none" strike="noStrike">
                          <a:effectLst/>
                        </a:rPr>
                        <a:t>235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1" marR="6051" marT="60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u="none" strike="noStrike">
                          <a:effectLst/>
                        </a:rPr>
                        <a:t>181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1" marR="6051" marT="60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u="none" strike="noStrike">
                          <a:effectLst/>
                        </a:rPr>
                        <a:t>225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1" marR="6051" marT="60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u="none" strike="noStrike">
                          <a:effectLst/>
                        </a:rPr>
                        <a:t>291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1" marR="6051" marT="60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u="none" strike="noStrike">
                          <a:effectLst/>
                        </a:rPr>
                        <a:t>57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1" marR="6051" marT="60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u="none" strike="noStrike">
                          <a:effectLst/>
                        </a:rPr>
                        <a:t>65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1" marR="6051" marT="60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u="none" strike="noStrike">
                          <a:effectLst/>
                        </a:rPr>
                        <a:t>82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1" marR="6051" marT="6051" marB="0" anchor="b"/>
                </a:tc>
                <a:extLst>
                  <a:ext uri="{0D108BD9-81ED-4DB2-BD59-A6C34878D82A}">
                    <a16:rowId xmlns:a16="http://schemas.microsoft.com/office/drawing/2014/main" val="3247019045"/>
                  </a:ext>
                </a:extLst>
              </a:tr>
              <a:tr h="235293"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u="none" strike="noStrike">
                          <a:effectLst/>
                        </a:rPr>
                        <a:t>5022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1" marR="6051" marT="605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700" u="none" strike="noStrike" dirty="0">
                          <a:effectLst/>
                        </a:rPr>
                        <a:t>Rennebu</a:t>
                      </a:r>
                      <a:endParaRPr lang="nb-NO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1" marR="6051" marT="60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u="none" strike="noStrike">
                          <a:effectLst/>
                        </a:rPr>
                        <a:t>100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1" marR="6051" marT="60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u="none" strike="noStrike">
                          <a:effectLst/>
                        </a:rPr>
                        <a:t>51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1" marR="6051" marT="60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u="none" strike="noStrike">
                          <a:effectLst/>
                        </a:rPr>
                        <a:t>82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1" marR="6051" marT="60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u="none" strike="noStrike">
                          <a:effectLst/>
                        </a:rPr>
                        <a:t>93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1" marR="6051" marT="60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u="none" strike="noStrike" dirty="0">
                          <a:effectLst/>
                        </a:rPr>
                        <a:t>49</a:t>
                      </a:r>
                      <a:endParaRPr lang="nb-NO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1" marR="6051" marT="60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u="none" strike="noStrike">
                          <a:effectLst/>
                        </a:rPr>
                        <a:t>142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1" marR="6051" marT="60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u="none" strike="noStrike">
                          <a:effectLst/>
                        </a:rPr>
                        <a:t>87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1" marR="6051" marT="60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u="none" strike="noStrike">
                          <a:effectLst/>
                        </a:rPr>
                        <a:t>55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1" marR="6051" marT="60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u="none" strike="noStrike">
                          <a:effectLst/>
                        </a:rPr>
                        <a:t>173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1" marR="6051" marT="60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u="none" strike="noStrike">
                          <a:effectLst/>
                        </a:rPr>
                        <a:t>115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1" marR="6051" marT="60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u="none" strike="noStrike">
                          <a:effectLst/>
                        </a:rPr>
                        <a:t>140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1" marR="6051" marT="60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u="none" strike="noStrike">
                          <a:effectLst/>
                        </a:rPr>
                        <a:t>155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1" marR="6051" marT="60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u="none" strike="noStrike">
                          <a:effectLst/>
                        </a:rPr>
                        <a:t>84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1" marR="6051" marT="60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u="none" strike="noStrike">
                          <a:effectLst/>
                        </a:rPr>
                        <a:t>108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1" marR="6051" marT="60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u="none" strike="noStrike">
                          <a:effectLst/>
                        </a:rPr>
                        <a:t>130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1" marR="6051" marT="6051" marB="0" anchor="b"/>
                </a:tc>
                <a:extLst>
                  <a:ext uri="{0D108BD9-81ED-4DB2-BD59-A6C34878D82A}">
                    <a16:rowId xmlns:a16="http://schemas.microsoft.com/office/drawing/2014/main" val="690427583"/>
                  </a:ext>
                </a:extLst>
              </a:tr>
              <a:tr h="235293"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u="none" strike="noStrike">
                          <a:effectLst/>
                        </a:rPr>
                        <a:t>5029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1" marR="6051" marT="605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700" u="none" strike="noStrike" dirty="0">
                          <a:effectLst/>
                        </a:rPr>
                        <a:t>Skaun</a:t>
                      </a:r>
                      <a:endParaRPr lang="nb-NO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1" marR="6051" marT="60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u="none" strike="noStrike">
                          <a:effectLst/>
                        </a:rPr>
                        <a:t>61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1" marR="6051" marT="60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u="none" strike="noStrike">
                          <a:effectLst/>
                        </a:rPr>
                        <a:t>28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1" marR="6051" marT="60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u="none" strike="noStrike">
                          <a:effectLst/>
                        </a:rPr>
                        <a:t>93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1" marR="6051" marT="60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u="none" strike="noStrike">
                          <a:effectLst/>
                        </a:rPr>
                        <a:t>66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1" marR="6051" marT="60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u="none" strike="noStrike" dirty="0">
                          <a:effectLst/>
                        </a:rPr>
                        <a:t>36</a:t>
                      </a:r>
                      <a:endParaRPr lang="nb-NO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1" marR="6051" marT="60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u="none" strike="noStrike">
                          <a:effectLst/>
                        </a:rPr>
                        <a:t>158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1" marR="6051" marT="60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u="none" strike="noStrike">
                          <a:effectLst/>
                        </a:rPr>
                        <a:t>69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1" marR="6051" marT="60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u="none" strike="noStrike">
                          <a:effectLst/>
                        </a:rPr>
                        <a:t>48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1" marR="6051" marT="60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u="none" strike="noStrike">
                          <a:effectLst/>
                        </a:rPr>
                        <a:t>233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1" marR="6051" marT="60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u="none" strike="noStrike">
                          <a:effectLst/>
                        </a:rPr>
                        <a:t>146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1" marR="6051" marT="60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u="none" strike="noStrike">
                          <a:effectLst/>
                        </a:rPr>
                        <a:t>210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1" marR="6051" marT="60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u="none" strike="noStrike">
                          <a:effectLst/>
                        </a:rPr>
                        <a:t>282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1" marR="6051" marT="60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u="none" strike="noStrike">
                          <a:effectLst/>
                        </a:rPr>
                        <a:t>30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1" marR="6051" marT="60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u="none" strike="noStrike">
                          <a:effectLst/>
                        </a:rPr>
                        <a:t>38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1" marR="6051" marT="60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u="none" strike="noStrike">
                          <a:effectLst/>
                        </a:rPr>
                        <a:t>49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1" marR="6051" marT="6051" marB="0" anchor="b"/>
                </a:tc>
                <a:extLst>
                  <a:ext uri="{0D108BD9-81ED-4DB2-BD59-A6C34878D82A}">
                    <a16:rowId xmlns:a16="http://schemas.microsoft.com/office/drawing/2014/main" val="1050391033"/>
                  </a:ext>
                </a:extLst>
              </a:tr>
              <a:tr h="235293"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u="none" strike="noStrike">
                          <a:effectLst/>
                        </a:rPr>
                        <a:t>5055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1" marR="6051" marT="605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700" u="none" strike="noStrike" dirty="0">
                          <a:effectLst/>
                        </a:rPr>
                        <a:t>Heim</a:t>
                      </a:r>
                      <a:endParaRPr lang="nb-NO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1" marR="6051" marT="60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u="none" strike="noStrike">
                          <a:effectLst/>
                        </a:rPr>
                        <a:t>201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1" marR="6051" marT="60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u="none" strike="noStrike">
                          <a:effectLst/>
                        </a:rPr>
                        <a:t>101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1" marR="6051" marT="60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u="none" strike="noStrike">
                          <a:effectLst/>
                        </a:rPr>
                        <a:t>205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1" marR="6051" marT="60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u="none" strike="noStrike">
                          <a:effectLst/>
                        </a:rPr>
                        <a:t>175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1" marR="6051" marT="60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u="none" strike="noStrike" dirty="0">
                          <a:effectLst/>
                        </a:rPr>
                        <a:t>107</a:t>
                      </a:r>
                      <a:endParaRPr lang="nb-NO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1" marR="6051" marT="60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u="none" strike="noStrike">
                          <a:effectLst/>
                        </a:rPr>
                        <a:t>314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1" marR="6051" marT="60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u="none" strike="noStrike">
                          <a:effectLst/>
                        </a:rPr>
                        <a:t>161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1" marR="6051" marT="60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u="none" strike="noStrike">
                          <a:effectLst/>
                        </a:rPr>
                        <a:t>109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1" marR="6051" marT="60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u="none" strike="noStrike">
                          <a:effectLst/>
                        </a:rPr>
                        <a:t>386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1" marR="6051" marT="60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u="none" strike="noStrike">
                          <a:effectLst/>
                        </a:rPr>
                        <a:t>200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1" marR="6051" marT="60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u="none" strike="noStrike">
                          <a:effectLst/>
                        </a:rPr>
                        <a:t>234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1" marR="6051" marT="60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u="none" strike="noStrike">
                          <a:effectLst/>
                        </a:rPr>
                        <a:t>258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1" marR="6051" marT="60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u="none" strike="noStrike">
                          <a:effectLst/>
                        </a:rPr>
                        <a:t>58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1" marR="6051" marT="60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u="none" strike="noStrike">
                          <a:effectLst/>
                        </a:rPr>
                        <a:t>77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1" marR="6051" marT="60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u="none" strike="noStrike">
                          <a:effectLst/>
                        </a:rPr>
                        <a:t>92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1" marR="6051" marT="6051" marB="0" anchor="b"/>
                </a:tc>
                <a:extLst>
                  <a:ext uri="{0D108BD9-81ED-4DB2-BD59-A6C34878D82A}">
                    <a16:rowId xmlns:a16="http://schemas.microsoft.com/office/drawing/2014/main" val="3365919522"/>
                  </a:ext>
                </a:extLst>
              </a:tr>
              <a:tr h="235293"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u="none" strike="noStrike">
                          <a:effectLst/>
                        </a:rPr>
                        <a:t>5056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1" marR="6051" marT="605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700" u="none" strike="noStrike">
                          <a:effectLst/>
                        </a:rPr>
                        <a:t>Hitra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1" marR="6051" marT="60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u="none" strike="noStrike">
                          <a:effectLst/>
                        </a:rPr>
                        <a:t>75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1" marR="6051" marT="60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u="none" strike="noStrike">
                          <a:effectLst/>
                        </a:rPr>
                        <a:t>38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1" marR="6051" marT="60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u="none" strike="noStrike">
                          <a:effectLst/>
                        </a:rPr>
                        <a:t>128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1" marR="6051" marT="60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u="none" strike="noStrike">
                          <a:effectLst/>
                        </a:rPr>
                        <a:t>79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1" marR="6051" marT="60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u="none" strike="noStrike" dirty="0">
                          <a:effectLst/>
                        </a:rPr>
                        <a:t>42</a:t>
                      </a:r>
                      <a:endParaRPr lang="nb-NO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1" marR="6051" marT="60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u="none" strike="noStrike">
                          <a:effectLst/>
                        </a:rPr>
                        <a:t>227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1" marR="6051" marT="60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u="none" strike="noStrike">
                          <a:effectLst/>
                        </a:rPr>
                        <a:t>81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1" marR="6051" marT="60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u="none" strike="noStrike">
                          <a:effectLst/>
                        </a:rPr>
                        <a:t>51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1" marR="6051" marT="60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u="none" strike="noStrike">
                          <a:effectLst/>
                        </a:rPr>
                        <a:t>283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1" marR="6051" marT="60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u="none" strike="noStrike">
                          <a:effectLst/>
                        </a:rPr>
                        <a:t>162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1" marR="6051" marT="60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u="none" strike="noStrike">
                          <a:effectLst/>
                        </a:rPr>
                        <a:t>233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1" marR="6051" marT="60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u="none" strike="noStrike">
                          <a:effectLst/>
                        </a:rPr>
                        <a:t>277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1" marR="6051" marT="60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u="none" strike="noStrike">
                          <a:effectLst/>
                        </a:rPr>
                        <a:t>54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1" marR="6051" marT="60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u="none" strike="noStrike">
                          <a:effectLst/>
                        </a:rPr>
                        <a:t>72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1" marR="6051" marT="60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u="none" strike="noStrike">
                          <a:effectLst/>
                        </a:rPr>
                        <a:t>85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1" marR="6051" marT="6051" marB="0" anchor="b"/>
                </a:tc>
                <a:extLst>
                  <a:ext uri="{0D108BD9-81ED-4DB2-BD59-A6C34878D82A}">
                    <a16:rowId xmlns:a16="http://schemas.microsoft.com/office/drawing/2014/main" val="3569614735"/>
                  </a:ext>
                </a:extLst>
              </a:tr>
              <a:tr h="235293"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u="none" strike="noStrike">
                          <a:effectLst/>
                        </a:rPr>
                        <a:t>5057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1" marR="6051" marT="605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700" u="none" strike="noStrike">
                          <a:effectLst/>
                        </a:rPr>
                        <a:t>Ørland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1" marR="6051" marT="60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u="none" strike="noStrike">
                          <a:effectLst/>
                        </a:rPr>
                        <a:t>281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1" marR="6051" marT="60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u="none" strike="noStrike">
                          <a:effectLst/>
                        </a:rPr>
                        <a:t>125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1" marR="6051" marT="60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u="none" strike="noStrike">
                          <a:effectLst/>
                        </a:rPr>
                        <a:t>216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1" marR="6051" marT="60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u="none" strike="noStrike">
                          <a:effectLst/>
                        </a:rPr>
                        <a:t>277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1" marR="6051" marT="60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u="none" strike="noStrike">
                          <a:effectLst/>
                        </a:rPr>
                        <a:t>144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1" marR="6051" marT="60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u="none" strike="noStrike">
                          <a:effectLst/>
                        </a:rPr>
                        <a:t>328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1" marR="6051" marT="60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u="none" strike="noStrike">
                          <a:effectLst/>
                        </a:rPr>
                        <a:t>273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1" marR="6051" marT="60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u="none" strike="noStrike">
                          <a:effectLst/>
                        </a:rPr>
                        <a:t>163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1" marR="6051" marT="60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u="none" strike="noStrike">
                          <a:effectLst/>
                        </a:rPr>
                        <a:t>420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1" marR="6051" marT="60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u="none" strike="noStrike">
                          <a:effectLst/>
                        </a:rPr>
                        <a:t>297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1" marR="6051" marT="60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u="none" strike="noStrike">
                          <a:effectLst/>
                        </a:rPr>
                        <a:t>358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1" marR="6051" marT="60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u="none" strike="noStrike">
                          <a:effectLst/>
                        </a:rPr>
                        <a:t>409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1" marR="6051" marT="60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u="none" strike="noStrike">
                          <a:effectLst/>
                        </a:rPr>
                        <a:t>49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1" marR="6051" marT="60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u="none" strike="noStrike">
                          <a:effectLst/>
                        </a:rPr>
                        <a:t>60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1" marR="6051" marT="60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u="none" strike="noStrike">
                          <a:effectLst/>
                        </a:rPr>
                        <a:t>69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1" marR="6051" marT="6051" marB="0" anchor="b"/>
                </a:tc>
                <a:extLst>
                  <a:ext uri="{0D108BD9-81ED-4DB2-BD59-A6C34878D82A}">
                    <a16:rowId xmlns:a16="http://schemas.microsoft.com/office/drawing/2014/main" val="3949596372"/>
                  </a:ext>
                </a:extLst>
              </a:tr>
              <a:tr h="235293"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u="none" strike="noStrike">
                          <a:effectLst/>
                        </a:rPr>
                        <a:t>5059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1" marR="6051" marT="605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700" u="none" strike="noStrike">
                          <a:effectLst/>
                        </a:rPr>
                        <a:t>Orkland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1" marR="6051" marT="60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u="none" strike="noStrike">
                          <a:effectLst/>
                        </a:rPr>
                        <a:t>250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1" marR="6051" marT="60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u="none" strike="noStrike">
                          <a:effectLst/>
                        </a:rPr>
                        <a:t>168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1" marR="6051" marT="60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u="none" strike="noStrike">
                          <a:effectLst/>
                        </a:rPr>
                        <a:t>452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1" marR="6051" marT="60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u="none" strike="noStrike">
                          <a:effectLst/>
                        </a:rPr>
                        <a:t>238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1" marR="6051" marT="60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u="none" strike="noStrike">
                          <a:effectLst/>
                        </a:rPr>
                        <a:t>203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1" marR="6051" marT="60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u="none" strike="noStrike">
                          <a:effectLst/>
                        </a:rPr>
                        <a:t>666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1" marR="6051" marT="60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u="none" strike="noStrike">
                          <a:effectLst/>
                        </a:rPr>
                        <a:t>230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1" marR="6051" marT="60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u="none" strike="noStrike">
                          <a:effectLst/>
                        </a:rPr>
                        <a:t>219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1" marR="6051" marT="60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u="none" strike="noStrike">
                          <a:effectLst/>
                        </a:rPr>
                        <a:t>918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1" marR="6051" marT="60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562</a:t>
                      </a:r>
                    </a:p>
                  </a:txBody>
                  <a:tcPr marL="6051" marR="6051" marT="60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u="none" strike="noStrike">
                          <a:effectLst/>
                        </a:rPr>
                        <a:t>716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1" marR="6051" marT="60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u="none" strike="noStrike">
                          <a:effectLst/>
                        </a:rPr>
                        <a:t>885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1" marR="6051" marT="60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u="none" strike="noStrike">
                          <a:effectLst/>
                        </a:rPr>
                        <a:t>53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1" marR="6051" marT="60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u="none" strike="noStrike">
                          <a:effectLst/>
                        </a:rPr>
                        <a:t>69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1" marR="6051" marT="60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u="none" strike="noStrike">
                          <a:effectLst/>
                        </a:rPr>
                        <a:t>89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1" marR="6051" marT="6051" marB="0" anchor="b"/>
                </a:tc>
                <a:extLst>
                  <a:ext uri="{0D108BD9-81ED-4DB2-BD59-A6C34878D82A}">
                    <a16:rowId xmlns:a16="http://schemas.microsoft.com/office/drawing/2014/main" val="385779192"/>
                  </a:ext>
                </a:extLst>
              </a:tr>
              <a:tr h="243409"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u="none" strike="noStrike">
                          <a:effectLst/>
                        </a:rPr>
                        <a:t>5061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1" marR="6051" marT="605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700" u="none" strike="noStrike">
                          <a:effectLst/>
                        </a:rPr>
                        <a:t>Rindal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1" marR="6051" marT="60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u="none" strike="noStrike">
                          <a:effectLst/>
                        </a:rPr>
                        <a:t>32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1" marR="6051" marT="60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u="none" strike="noStrike">
                          <a:effectLst/>
                        </a:rPr>
                        <a:t>38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1" marR="6051" marT="60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u="none" strike="noStrike">
                          <a:effectLst/>
                        </a:rPr>
                        <a:t>73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1" marR="6051" marT="60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u="none" strike="noStrike">
                          <a:effectLst/>
                        </a:rPr>
                        <a:t>28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1" marR="6051" marT="60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u="none" strike="noStrike">
                          <a:effectLst/>
                        </a:rPr>
                        <a:t>36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1" marR="6051" marT="60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u="none" strike="noStrike">
                          <a:effectLst/>
                        </a:rPr>
                        <a:t>96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1" marR="6051" marT="60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u="none" strike="noStrike">
                          <a:effectLst/>
                        </a:rPr>
                        <a:t>25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1" marR="6051" marT="60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u="none" strike="noStrike">
                          <a:effectLst/>
                        </a:rPr>
                        <a:t>40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1" marR="6051" marT="60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u="none" strike="noStrike">
                          <a:effectLst/>
                        </a:rPr>
                        <a:t>110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1" marR="6051" marT="60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u="none" strike="noStrike">
                          <a:effectLst/>
                        </a:rPr>
                        <a:t>105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1" marR="6051" marT="60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u="none" strike="noStrike">
                          <a:effectLst/>
                        </a:rPr>
                        <a:t>118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1" marR="6051" marT="60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u="none" strike="noStrike">
                          <a:effectLst/>
                        </a:rPr>
                        <a:t>129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1" marR="6051" marT="60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u="none" strike="noStrike">
                          <a:effectLst/>
                        </a:rPr>
                        <a:t>95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1" marR="6051" marT="60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u="none" strike="noStrike">
                          <a:effectLst/>
                        </a:rPr>
                        <a:t>118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1" marR="6051" marT="60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u="none" strike="noStrike" dirty="0">
                          <a:effectLst/>
                        </a:rPr>
                        <a:t>146</a:t>
                      </a:r>
                      <a:endParaRPr lang="nb-NO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1" marR="6051" marT="6051" marB="0" anchor="b"/>
                </a:tc>
                <a:extLst>
                  <a:ext uri="{0D108BD9-81ED-4DB2-BD59-A6C34878D82A}">
                    <a16:rowId xmlns:a16="http://schemas.microsoft.com/office/drawing/2014/main" val="2271678219"/>
                  </a:ext>
                </a:extLst>
              </a:tr>
            </a:tbl>
          </a:graphicData>
        </a:graphic>
      </p:graphicFrame>
      <p:sp>
        <p:nvSpPr>
          <p:cNvPr id="5" name="TekstSylinder 4">
            <a:extLst>
              <a:ext uri="{FF2B5EF4-FFF2-40B4-BE49-F238E27FC236}">
                <a16:creationId xmlns:a16="http://schemas.microsoft.com/office/drawing/2014/main" id="{AE19A335-E648-4915-AD17-ED144BAE2A34}"/>
              </a:ext>
            </a:extLst>
          </p:cNvPr>
          <p:cNvSpPr txBox="1"/>
          <p:nvPr/>
        </p:nvSpPr>
        <p:spPr>
          <a:xfrm>
            <a:off x="5364088" y="5645278"/>
            <a:ext cx="31664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800" b="0" i="0" u="sng" strike="noStrike" dirty="0">
                <a:solidFill>
                  <a:srgbClr val="0563C1"/>
                </a:solidFill>
                <a:effectLst/>
                <a:latin typeface="Calibri" panose="020F0502020204030204" pitchFamily="34" charset="0"/>
                <a:hlinkClick r:id="rId3"/>
              </a:rPr>
              <a:t>Tjenestebehov - regjeringen.no</a:t>
            </a:r>
            <a:r>
              <a:rPr lang="nb-NO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2063530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7017" y="5645275"/>
            <a:ext cx="9158033" cy="1212725"/>
          </a:xfrm>
          <a:prstGeom prst="rect">
            <a:avLst/>
          </a:prstGeom>
        </p:spPr>
      </p:pic>
      <p:graphicFrame>
        <p:nvGraphicFramePr>
          <p:cNvPr id="4" name="Tabell 5">
            <a:extLst>
              <a:ext uri="{FF2B5EF4-FFF2-40B4-BE49-F238E27FC236}">
                <a16:creationId xmlns:a16="http://schemas.microsoft.com/office/drawing/2014/main" id="{DADEAB4F-1330-7840-D625-66CD7EA941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5570582"/>
              </p:ext>
            </p:extLst>
          </p:nvPr>
        </p:nvGraphicFramePr>
        <p:xfrm>
          <a:off x="1523999" y="683404"/>
          <a:ext cx="6096000" cy="461772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524000">
                  <a:extLst>
                    <a:ext uri="{9D8B030D-6E8A-4147-A177-3AD203B41FA5}">
                      <a16:colId xmlns:a16="http://schemas.microsoft.com/office/drawing/2014/main" val="1704802206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3220977087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4082796501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57580394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200" dirty="0"/>
                        <a:t>Behov for årsverk i institusjon/ hjemmebasert 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200" dirty="0"/>
                        <a:t>Behov for årsverk i institusjon/ hjemmebasert 2030</a:t>
                      </a:r>
                    </a:p>
                    <a:p>
                      <a:endParaRPr lang="nb-N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200" dirty="0"/>
                        <a:t>Behov for årsverk i institusjon/ hjemmebasert 2040</a:t>
                      </a:r>
                    </a:p>
                    <a:p>
                      <a:endParaRPr lang="nb-N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20222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400" u="none" strike="noStrike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</a:rPr>
                        <a:t>Surnadal</a:t>
                      </a:r>
                      <a:endParaRPr lang="nb-NO" sz="1400" b="0" i="0" u="none" strike="noStrike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260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350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410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57397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400" u="none" strike="noStrike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</a:rPr>
                        <a:t>Aure</a:t>
                      </a:r>
                      <a:endParaRPr lang="nb-NO" sz="1400" b="0" i="0" u="none" strike="noStrike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133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158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181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28027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400" u="none" strike="noStrike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</a:rPr>
                        <a:t>Frøya</a:t>
                      </a:r>
                      <a:endParaRPr lang="nb-NO" sz="1400" b="0" i="0" u="none" strike="noStrike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181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225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291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617054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400" u="none" strike="noStrike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</a:rPr>
                        <a:t>Rennebu</a:t>
                      </a:r>
                      <a:endParaRPr lang="nb-NO" sz="1400" b="0" i="0" u="none" strike="noStrike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115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140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155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42734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400" u="none" strike="noStrike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</a:rPr>
                        <a:t>Skaun</a:t>
                      </a:r>
                      <a:endParaRPr lang="nb-NO" sz="1400" b="0" i="0" u="none" strike="noStrike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146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210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282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29194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400" u="none" strike="noStrike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</a:rPr>
                        <a:t>Heim</a:t>
                      </a:r>
                      <a:endParaRPr lang="nb-NO" sz="1400" b="0" i="0" u="none" strike="noStrike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234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258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67428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b-NO" sz="1400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Hitra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162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233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277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46221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b-NO" sz="1400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Ørland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297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358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409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59130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b-NO" sz="1400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Orkland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562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716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855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5218828"/>
                  </a:ext>
                </a:extLst>
              </a:tr>
              <a:tr h="136669">
                <a:tc>
                  <a:txBody>
                    <a:bodyPr/>
                    <a:lstStyle/>
                    <a:p>
                      <a:r>
                        <a:rPr lang="nb-NO" sz="1400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Rindal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105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118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129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6936694"/>
                  </a:ext>
                </a:extLst>
              </a:tr>
            </a:tbl>
          </a:graphicData>
        </a:graphic>
      </p:graphicFrame>
      <p:sp>
        <p:nvSpPr>
          <p:cNvPr id="6" name="TekstSylinder 5">
            <a:extLst>
              <a:ext uri="{FF2B5EF4-FFF2-40B4-BE49-F238E27FC236}">
                <a16:creationId xmlns:a16="http://schemas.microsoft.com/office/drawing/2014/main" id="{9236D9EC-A76E-219F-6CAB-1DBA2D91E1B6}"/>
              </a:ext>
            </a:extLst>
          </p:cNvPr>
          <p:cNvSpPr txBox="1"/>
          <p:nvPr/>
        </p:nvSpPr>
        <p:spPr>
          <a:xfrm>
            <a:off x="5580112" y="5638136"/>
            <a:ext cx="31664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800" b="0" i="0" u="sng" strike="noStrike" dirty="0">
                <a:solidFill>
                  <a:srgbClr val="0563C1"/>
                </a:solidFill>
                <a:effectLst/>
                <a:latin typeface="Calibri" panose="020F0502020204030204" pitchFamily="34" charset="0"/>
                <a:hlinkClick r:id="rId3"/>
              </a:rPr>
              <a:t>Tjenestebehov - regjeringen.no</a:t>
            </a:r>
            <a:r>
              <a:rPr lang="nb-NO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8534753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27786" y="5578907"/>
            <a:ext cx="9158033" cy="1212725"/>
          </a:xfrm>
          <a:prstGeom prst="rect">
            <a:avLst/>
          </a:prstGeom>
        </p:spPr>
      </p:pic>
      <p:graphicFrame>
        <p:nvGraphicFramePr>
          <p:cNvPr id="4" name="Tabell 5">
            <a:extLst>
              <a:ext uri="{FF2B5EF4-FFF2-40B4-BE49-F238E27FC236}">
                <a16:creationId xmlns:a16="http://schemas.microsoft.com/office/drawing/2014/main" id="{DADEAB4F-1330-7840-D625-66CD7EA941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0653310"/>
              </p:ext>
            </p:extLst>
          </p:nvPr>
        </p:nvGraphicFramePr>
        <p:xfrm>
          <a:off x="1403648" y="548680"/>
          <a:ext cx="6096000" cy="480060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524000">
                  <a:extLst>
                    <a:ext uri="{9D8B030D-6E8A-4147-A177-3AD203B41FA5}">
                      <a16:colId xmlns:a16="http://schemas.microsoft.com/office/drawing/2014/main" val="1704802206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3220977087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4082796501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57580394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200" dirty="0"/>
                        <a:t>Mottakere av institusjon/ hjemmebaserte tjenester 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200" dirty="0"/>
                        <a:t>Mottakere av institusjon/ hjemmebaserte tjenester 2030</a:t>
                      </a:r>
                    </a:p>
                    <a:p>
                      <a:endParaRPr lang="nb-N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200" dirty="0"/>
                        <a:t>Mottakere av institusjon/ hjemmebaserte tjenester 2040</a:t>
                      </a:r>
                    </a:p>
                    <a:p>
                      <a:endParaRPr lang="nb-N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20222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400" u="none" strike="noStrike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</a:rPr>
                        <a:t>Surnadal</a:t>
                      </a:r>
                      <a:endParaRPr lang="nb-NO" sz="1400" b="0" i="0" u="none" strike="noStrike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343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462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542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57397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400" u="none" strike="noStrike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</a:rPr>
                        <a:t>Aure</a:t>
                      </a:r>
                      <a:endParaRPr lang="nb-NO" sz="1400" b="0" i="0" u="none" strike="noStrike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332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395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452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28027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400" u="none" strike="noStrike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</a:rPr>
                        <a:t>Frøya</a:t>
                      </a:r>
                      <a:endParaRPr lang="nb-NO" sz="1400" b="0" i="0" u="none" strike="noStrike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245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304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393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617054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400" u="none" strike="noStrike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</a:rPr>
                        <a:t>Rennebu</a:t>
                      </a:r>
                      <a:endParaRPr lang="nb-NO" sz="1400" b="0" i="0" u="none" strike="noStrike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233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284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315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42734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400" u="none" strike="noStrike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</a:rPr>
                        <a:t>Skaun</a:t>
                      </a:r>
                      <a:endParaRPr lang="nb-NO" sz="1400" b="0" i="0" u="none" strike="noStrike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182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260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350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29194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400" u="none" strike="noStrike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</a:rPr>
                        <a:t>Heim</a:t>
                      </a:r>
                      <a:endParaRPr lang="nb-NO" sz="1400" b="0" i="0" u="none" strike="noStrike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507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596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656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67428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b-NO" sz="1400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Hitra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241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348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415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46221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b-NO" sz="1400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Ørland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622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749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856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59130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b-NO" sz="1400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Orkland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870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1107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1367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5218828"/>
                  </a:ext>
                </a:extLst>
              </a:tr>
              <a:tr h="136669">
                <a:tc>
                  <a:txBody>
                    <a:bodyPr/>
                    <a:lstStyle/>
                    <a:p>
                      <a:r>
                        <a:rPr lang="nb-NO" sz="1400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Rindal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143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160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175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6936694"/>
                  </a:ext>
                </a:extLst>
              </a:tr>
            </a:tbl>
          </a:graphicData>
        </a:graphic>
      </p:graphicFrame>
      <p:sp>
        <p:nvSpPr>
          <p:cNvPr id="6" name="TekstSylinder 5">
            <a:extLst>
              <a:ext uri="{FF2B5EF4-FFF2-40B4-BE49-F238E27FC236}">
                <a16:creationId xmlns:a16="http://schemas.microsoft.com/office/drawing/2014/main" id="{9236D9EC-A76E-219F-6CAB-1DBA2D91E1B6}"/>
              </a:ext>
            </a:extLst>
          </p:cNvPr>
          <p:cNvSpPr txBox="1"/>
          <p:nvPr/>
        </p:nvSpPr>
        <p:spPr>
          <a:xfrm>
            <a:off x="5508104" y="5613835"/>
            <a:ext cx="31664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800" b="0" i="0" u="sng" strike="noStrike" dirty="0">
                <a:solidFill>
                  <a:srgbClr val="0563C1"/>
                </a:solidFill>
                <a:effectLst/>
                <a:latin typeface="Calibri" panose="020F0502020204030204" pitchFamily="34" charset="0"/>
                <a:hlinkClick r:id="rId3"/>
              </a:rPr>
              <a:t>Tjenestebehov - regjeringen.no</a:t>
            </a:r>
            <a:r>
              <a:rPr lang="nb-NO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1990604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7016" y="5645278"/>
            <a:ext cx="9158033" cy="1212725"/>
          </a:xfrm>
          <a:prstGeom prst="rect">
            <a:avLst/>
          </a:prstGeom>
        </p:spPr>
      </p:pic>
      <p:pic>
        <p:nvPicPr>
          <p:cNvPr id="4" name="Bilde 3">
            <a:extLst>
              <a:ext uri="{FF2B5EF4-FFF2-40B4-BE49-F238E27FC236}">
                <a16:creationId xmlns:a16="http://schemas.microsoft.com/office/drawing/2014/main" id="{E1468D54-739D-9E8A-3485-4A599096BB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294563"/>
            <a:ext cx="4860031" cy="3134437"/>
          </a:xfrm>
          <a:prstGeom prst="rect">
            <a:avLst/>
          </a:prstGeom>
          <a:effectLst>
            <a:glow rad="152400">
              <a:schemeClr val="accent3"/>
            </a:glow>
          </a:effectLst>
        </p:spPr>
      </p:pic>
      <p:pic>
        <p:nvPicPr>
          <p:cNvPr id="6" name="Bilde 5" descr="Et bilde som inneholder tekst&#10;&#10;Automatisk generert beskrivelse">
            <a:extLst>
              <a:ext uri="{FF2B5EF4-FFF2-40B4-BE49-F238E27FC236}">
                <a16:creationId xmlns:a16="http://schemas.microsoft.com/office/drawing/2014/main" id="{247A6A01-F322-D5EA-579D-C64CDF8FD4D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3789040"/>
            <a:ext cx="5868144" cy="2586082"/>
          </a:xfrm>
          <a:prstGeom prst="rect">
            <a:avLst/>
          </a:prstGeom>
          <a:effectLst>
            <a:glow rad="152400">
              <a:schemeClr val="accent3"/>
            </a:glow>
          </a:effectLst>
        </p:spPr>
      </p:pic>
      <p:sp>
        <p:nvSpPr>
          <p:cNvPr id="7" name="TekstSylinder 6">
            <a:extLst>
              <a:ext uri="{FF2B5EF4-FFF2-40B4-BE49-F238E27FC236}">
                <a16:creationId xmlns:a16="http://schemas.microsoft.com/office/drawing/2014/main" id="{334EEB0B-FA3F-6884-2C2F-E3772C497EB6}"/>
              </a:ext>
            </a:extLst>
          </p:cNvPr>
          <p:cNvSpPr txBox="1"/>
          <p:nvPr/>
        </p:nvSpPr>
        <p:spPr>
          <a:xfrm>
            <a:off x="182372" y="188640"/>
            <a:ext cx="3841821" cy="5078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Tall for </a:t>
            </a:r>
            <a:r>
              <a:rPr lang="nb-NO" b="1" u="sng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Skaun kommune </a:t>
            </a:r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viser at antall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brukere av institusjonsplass og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hjemmetjenester i perioden 2019 til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2040 vil øke fra 182 til 350 tjeneste-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mottakere. I samme periode vil antall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barn med behov for barnehageplass gå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ned fra 590 til 578. Antall elever i 1-7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trinn vil gå ned fra 914 til 873, og for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elever på 8-10 trinn, vil elevtallet øke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fra 350 til 369.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Pr. 2021 har Skaun kommune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85 % brukerrettede årsverk i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omsorgstjenesten med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helseutdanning, og benytter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0,58 årsverk pr bruker.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Avtalte årsverk i helsestasjon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og skolehelsetjenesten er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50,8</a:t>
            </a:r>
          </a:p>
        </p:txBody>
      </p:sp>
    </p:spTree>
    <p:extLst>
      <p:ext uri="{BB962C8B-B14F-4D97-AF65-F5344CB8AC3E}">
        <p14:creationId xmlns:p14="http://schemas.microsoft.com/office/powerpoint/2010/main" val="408505202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7016" y="5645278"/>
            <a:ext cx="9158033" cy="1212725"/>
          </a:xfrm>
          <a:prstGeom prst="rect">
            <a:avLst/>
          </a:prstGeom>
        </p:spPr>
      </p:pic>
      <p:pic>
        <p:nvPicPr>
          <p:cNvPr id="3" name="Bilde 2">
            <a:extLst>
              <a:ext uri="{FF2B5EF4-FFF2-40B4-BE49-F238E27FC236}">
                <a16:creationId xmlns:a16="http://schemas.microsoft.com/office/drawing/2014/main" id="{B8886B90-43FD-D90F-608D-89DCDFEA01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5210" y="188641"/>
            <a:ext cx="4778939" cy="3096344"/>
          </a:xfrm>
          <a:prstGeom prst="rect">
            <a:avLst/>
          </a:prstGeom>
          <a:effectLst>
            <a:glow rad="152400">
              <a:schemeClr val="accent3"/>
            </a:glow>
          </a:effectLst>
        </p:spPr>
      </p:pic>
      <p:sp>
        <p:nvSpPr>
          <p:cNvPr id="4" name="TekstSylinder 3">
            <a:extLst>
              <a:ext uri="{FF2B5EF4-FFF2-40B4-BE49-F238E27FC236}">
                <a16:creationId xmlns:a16="http://schemas.microsoft.com/office/drawing/2014/main" id="{258778CE-8634-F02C-D924-F44C06D7A4CB}"/>
              </a:ext>
            </a:extLst>
          </p:cNvPr>
          <p:cNvSpPr txBox="1"/>
          <p:nvPr/>
        </p:nvSpPr>
        <p:spPr>
          <a:xfrm>
            <a:off x="153939" y="190221"/>
            <a:ext cx="4077848" cy="5078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Tall for </a:t>
            </a:r>
            <a:r>
              <a:rPr lang="nb-NO" b="1" u="sng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Orkland kommune </a:t>
            </a:r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viser at antall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brukere av institusjonsplass og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hjemmetjenester i perioden 2019 til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2040 vil øke fra 870 til 1367 tjeneste-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mottakere. I samme periode vil antall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barn med behov for barnehageplass gå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ned fra 889 til 808. Antall elever i 1-7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trinn vil gå ned fra 1554 til 1270, og for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elever på 8-10 trinn, vil elevtallet gå ned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fra 660 til 576.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Pr. 2021 har Orkland kommune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76,2 % brukerrettede årsverk i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omsorgstjenesten med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helseutdanning, og benytter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0,59 årsverk pr bruker.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Avtalte årsverk i helsestasjon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og skolehelsetjenesten er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51,4.</a:t>
            </a:r>
          </a:p>
        </p:txBody>
      </p:sp>
      <p:pic>
        <p:nvPicPr>
          <p:cNvPr id="5" name="Bilde 4" descr="Et bilde som inneholder tekst&#10;&#10;Automatisk generert beskrivelse">
            <a:extLst>
              <a:ext uri="{FF2B5EF4-FFF2-40B4-BE49-F238E27FC236}">
                <a16:creationId xmlns:a16="http://schemas.microsoft.com/office/drawing/2014/main" id="{DD494277-258D-0340-00EC-EF7E945432A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3394" y="3789040"/>
            <a:ext cx="5724128" cy="2666833"/>
          </a:xfrm>
          <a:prstGeom prst="rect">
            <a:avLst/>
          </a:prstGeom>
          <a:effectLst>
            <a:glow rad="152400">
              <a:schemeClr val="accent3"/>
            </a:glow>
          </a:effectLst>
        </p:spPr>
      </p:pic>
    </p:spTree>
    <p:extLst>
      <p:ext uri="{BB962C8B-B14F-4D97-AF65-F5344CB8AC3E}">
        <p14:creationId xmlns:p14="http://schemas.microsoft.com/office/powerpoint/2010/main" val="23124353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kstSylinder 12">
            <a:extLst>
              <a:ext uri="{FF2B5EF4-FFF2-40B4-BE49-F238E27FC236}">
                <a16:creationId xmlns:a16="http://schemas.microsoft.com/office/drawing/2014/main" id="{B9C3939F-E958-4A35-ABB5-78513F6C9559}"/>
              </a:ext>
            </a:extLst>
          </p:cNvPr>
          <p:cNvSpPr txBox="1"/>
          <p:nvPr/>
        </p:nvSpPr>
        <p:spPr>
          <a:xfrm>
            <a:off x="52300" y="83276"/>
            <a:ext cx="561662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KS sitt fremtidsverktøy viser at andel sysselsatte i % av befolkningen i </a:t>
            </a:r>
            <a:r>
              <a:rPr lang="nb-NO" b="1" u="sng" dirty="0">
                <a:solidFill>
                  <a:schemeClr val="accent3">
                    <a:lumMod val="50000"/>
                  </a:schemeClr>
                </a:solidFill>
              </a:rPr>
              <a:t>Orkland kommune </a:t>
            </a:r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er 67 %. Andel av ansatte som jobber i helse og omsorg er 44 % Andel av befolkningen som er i yrkesaktiv alder er 58 %. 29 % av befolkningen er over 60 år. 22 % av befolkningen lever i utenforskap og 9 % av barna lever i familier med vedvarende lav inntekt. Frafallsraten i </a:t>
            </a:r>
            <a:r>
              <a:rPr lang="nb-NO" dirty="0" err="1">
                <a:solidFill>
                  <a:schemeClr val="accent3">
                    <a:lumMod val="50000"/>
                  </a:schemeClr>
                </a:solidFill>
              </a:rPr>
              <a:t>vgs</a:t>
            </a:r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 er på 27 %.</a:t>
            </a:r>
          </a:p>
          <a:p>
            <a:endParaRPr lang="nb-NO" dirty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Hovedalternativet viser at i 2050 vil antall innbyggere i yrkesaktiv alder være 10204 (endring - 748). Antall barn under 18 år 3293 (-384). 581 innbyggere vil være 90 år eller eldre (+374), mens totalt 5270 vil være over pensjonsalder (+ 1696).</a:t>
            </a:r>
          </a:p>
          <a:p>
            <a:endParaRPr lang="nb-NO" dirty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Frem mot 2040 vil antall sysselsatte synke fra </a:t>
            </a:r>
            <a:r>
              <a:rPr lang="nb-NO" dirty="0" err="1">
                <a:solidFill>
                  <a:schemeClr val="accent3">
                    <a:lumMod val="50000"/>
                  </a:schemeClr>
                </a:solidFill>
              </a:rPr>
              <a:t>ca</a:t>
            </a:r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 8950 til </a:t>
            </a:r>
            <a:r>
              <a:rPr lang="nb-NO" dirty="0" err="1">
                <a:solidFill>
                  <a:schemeClr val="accent3">
                    <a:lumMod val="50000"/>
                  </a:schemeClr>
                </a:solidFill>
              </a:rPr>
              <a:t>ca</a:t>
            </a:r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 8650. Antall barn i grunnskolealder vil gå ned fra </a:t>
            </a:r>
            <a:r>
              <a:rPr lang="nb-NO" dirty="0" err="1">
                <a:solidFill>
                  <a:schemeClr val="accent3">
                    <a:lumMod val="50000"/>
                  </a:schemeClr>
                </a:solidFill>
              </a:rPr>
              <a:t>ca</a:t>
            </a:r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 2400 til </a:t>
            </a:r>
            <a:r>
              <a:rPr lang="nb-NO" dirty="0" err="1">
                <a:solidFill>
                  <a:schemeClr val="accent3">
                    <a:lumMod val="50000"/>
                  </a:schemeClr>
                </a:solidFill>
              </a:rPr>
              <a:t>ca</a:t>
            </a:r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 2010. Antall brukere av hjemmetjenester vil øke fra </a:t>
            </a:r>
            <a:r>
              <a:rPr lang="nb-NO" dirty="0" err="1">
                <a:solidFill>
                  <a:schemeClr val="accent3">
                    <a:lumMod val="50000"/>
                  </a:schemeClr>
                </a:solidFill>
              </a:rPr>
              <a:t>ca</a:t>
            </a:r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 707 til </a:t>
            </a:r>
            <a:r>
              <a:rPr lang="nb-NO" dirty="0" err="1">
                <a:solidFill>
                  <a:schemeClr val="accent3">
                    <a:lumMod val="50000"/>
                  </a:schemeClr>
                </a:solidFill>
              </a:rPr>
              <a:t>ca</a:t>
            </a:r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 724. Antall brukere i institusjon vil øke fra 180 til </a:t>
            </a:r>
            <a:r>
              <a:rPr lang="nb-NO" dirty="0" err="1">
                <a:solidFill>
                  <a:schemeClr val="accent3">
                    <a:lumMod val="50000"/>
                  </a:schemeClr>
                </a:solidFill>
              </a:rPr>
              <a:t>ca</a:t>
            </a:r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 185. Antall i utenforskap vil falle fra </a:t>
            </a:r>
            <a:r>
              <a:rPr lang="nb-NO" dirty="0" err="1">
                <a:solidFill>
                  <a:schemeClr val="accent3">
                    <a:lumMod val="50000"/>
                  </a:schemeClr>
                </a:solidFill>
              </a:rPr>
              <a:t>ca</a:t>
            </a:r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 1950 </a:t>
            </a:r>
            <a:r>
              <a:rPr lang="nb-NO" dirty="0" err="1">
                <a:solidFill>
                  <a:schemeClr val="accent3">
                    <a:lumMod val="50000"/>
                  </a:schemeClr>
                </a:solidFill>
              </a:rPr>
              <a:t>ca</a:t>
            </a:r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 1900</a:t>
            </a:r>
          </a:p>
        </p:txBody>
      </p:sp>
      <p:pic>
        <p:nvPicPr>
          <p:cNvPr id="2" name="object 2">
            <a:extLst>
              <a:ext uri="{FF2B5EF4-FFF2-40B4-BE49-F238E27FC236}">
                <a16:creationId xmlns:a16="http://schemas.microsoft.com/office/drawing/2014/main" id="{D1BCA096-2FC6-006F-B1DF-5CBDED4D4E3B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7016" y="5645278"/>
            <a:ext cx="9158033" cy="1212725"/>
          </a:xfrm>
          <a:prstGeom prst="rect">
            <a:avLst/>
          </a:prstGeom>
        </p:spPr>
      </p:pic>
      <p:pic>
        <p:nvPicPr>
          <p:cNvPr id="8" name="Bilde 7" descr="Et bilde som inneholder bord&#10;&#10;Automatisk generert beskrivelse">
            <a:extLst>
              <a:ext uri="{FF2B5EF4-FFF2-40B4-BE49-F238E27FC236}">
                <a16:creationId xmlns:a16="http://schemas.microsoft.com/office/drawing/2014/main" id="{58BE1A18-6E27-120D-03CE-47D513F7F9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2413718"/>
            <a:ext cx="3168351" cy="2009802"/>
          </a:xfrm>
          <a:prstGeom prst="rect">
            <a:avLst/>
          </a:prstGeom>
          <a:effectLst>
            <a:glow rad="152400">
              <a:schemeClr val="accent3"/>
            </a:glow>
          </a:effectLst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D7211DFA-A258-E320-F042-609650A6B6F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2730" y="107287"/>
            <a:ext cx="3233766" cy="2097577"/>
          </a:xfrm>
          <a:prstGeom prst="rect">
            <a:avLst/>
          </a:prstGeom>
          <a:effectLst>
            <a:glow rad="152400">
              <a:schemeClr val="accent3"/>
            </a:glow>
          </a:effectLst>
        </p:spPr>
      </p:pic>
      <p:pic>
        <p:nvPicPr>
          <p:cNvPr id="11" name="Bilde 10">
            <a:extLst>
              <a:ext uri="{FF2B5EF4-FFF2-40B4-BE49-F238E27FC236}">
                <a16:creationId xmlns:a16="http://schemas.microsoft.com/office/drawing/2014/main" id="{C89376CC-EB14-C708-947D-4983172EAB9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4653136"/>
            <a:ext cx="3122373" cy="1981264"/>
          </a:xfrm>
          <a:prstGeom prst="rect">
            <a:avLst/>
          </a:prstGeom>
          <a:effectLst>
            <a:glow rad="152400">
              <a:schemeClr val="accent3"/>
            </a:glow>
          </a:effectLst>
        </p:spPr>
      </p:pic>
    </p:spTree>
    <p:extLst>
      <p:ext uri="{BB962C8B-B14F-4D97-AF65-F5344CB8AC3E}">
        <p14:creationId xmlns:p14="http://schemas.microsoft.com/office/powerpoint/2010/main" val="195057592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7016" y="5645278"/>
            <a:ext cx="9158033" cy="1212725"/>
          </a:xfrm>
          <a:prstGeom prst="rect">
            <a:avLst/>
          </a:prstGeom>
        </p:spPr>
      </p:pic>
      <p:sp>
        <p:nvSpPr>
          <p:cNvPr id="3" name="TekstSylinder 2">
            <a:extLst>
              <a:ext uri="{FF2B5EF4-FFF2-40B4-BE49-F238E27FC236}">
                <a16:creationId xmlns:a16="http://schemas.microsoft.com/office/drawing/2014/main" id="{B4A9F64D-DDC3-2821-E014-ED81B9CCCEC3}"/>
              </a:ext>
            </a:extLst>
          </p:cNvPr>
          <p:cNvSpPr txBox="1"/>
          <p:nvPr/>
        </p:nvSpPr>
        <p:spPr>
          <a:xfrm>
            <a:off x="181829" y="243083"/>
            <a:ext cx="3954416" cy="5078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Tall for </a:t>
            </a:r>
            <a:r>
              <a:rPr lang="nb-NO" b="1" u="sng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Heim kommune </a:t>
            </a:r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viser at antall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brukere av institusjonsplass og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hjemmetjenester i perioden 2019 til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2040 vil øke fra 507 til 656 tjeneste-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mottakere. I samme periode vil antall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barn med behov for barnehageplass gå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ned fra 287 til 216. Antall elever i 1-7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trinn vil gå ned fra 458 til 354, og for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elever på 8-10 trinn, vil elevtallet gå ned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fra 204 til 169.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Pr. 2021 har Heim kommune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83,6 % brukerrettede årsverk i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omsorgstjenesten med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helseutdanning, og benytter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0,36 årsverk pr bruker.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Avtalte årsverk i helsestasjon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og skolehelsetjenesten er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82,0.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585EC406-7FC3-DD6D-B991-E390F223D6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4345" y="116632"/>
            <a:ext cx="4408289" cy="2852936"/>
          </a:xfrm>
          <a:prstGeom prst="rect">
            <a:avLst/>
          </a:prstGeom>
          <a:effectLst>
            <a:glow rad="152400">
              <a:schemeClr val="accent3"/>
            </a:glow>
          </a:effectLst>
        </p:spPr>
      </p:pic>
      <p:pic>
        <p:nvPicPr>
          <p:cNvPr id="5" name="Bilde 4" descr="Et bilde som inneholder tekst&#10;&#10;Automatisk generert beskrivelse">
            <a:extLst>
              <a:ext uri="{FF2B5EF4-FFF2-40B4-BE49-F238E27FC236}">
                <a16:creationId xmlns:a16="http://schemas.microsoft.com/office/drawing/2014/main" id="{CF705AE2-D656-EEA7-44C3-64A247B4435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7473" y="3617331"/>
            <a:ext cx="5875161" cy="2636616"/>
          </a:xfrm>
          <a:prstGeom prst="rect">
            <a:avLst/>
          </a:prstGeom>
          <a:effectLst>
            <a:glow rad="152400">
              <a:schemeClr val="accent3"/>
            </a:glow>
          </a:effectLst>
        </p:spPr>
      </p:pic>
    </p:spTree>
    <p:extLst>
      <p:ext uri="{BB962C8B-B14F-4D97-AF65-F5344CB8AC3E}">
        <p14:creationId xmlns:p14="http://schemas.microsoft.com/office/powerpoint/2010/main" val="371728787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7016" y="5645278"/>
            <a:ext cx="9158033" cy="1212725"/>
          </a:xfrm>
          <a:prstGeom prst="rect">
            <a:avLst/>
          </a:prstGeom>
        </p:spPr>
      </p:pic>
      <p:sp>
        <p:nvSpPr>
          <p:cNvPr id="3" name="TekstSylinder 2">
            <a:extLst>
              <a:ext uri="{FF2B5EF4-FFF2-40B4-BE49-F238E27FC236}">
                <a16:creationId xmlns:a16="http://schemas.microsoft.com/office/drawing/2014/main" id="{B20E3643-DC6C-F512-0F92-BD8FC7FA7956}"/>
              </a:ext>
            </a:extLst>
          </p:cNvPr>
          <p:cNvSpPr txBox="1"/>
          <p:nvPr/>
        </p:nvSpPr>
        <p:spPr>
          <a:xfrm>
            <a:off x="149959" y="242928"/>
            <a:ext cx="4007315" cy="5078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Tall for </a:t>
            </a:r>
            <a:r>
              <a:rPr lang="nb-NO" b="1" u="sng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Aure kommune </a:t>
            </a:r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viser at antall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brukere av institusjonsplass og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hjemmetjenester i perioden 2019 til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2040 vil øke fra 332 til 452 tjeneste-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mottakere. I samme periode vil antall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barn med behov for barnehageplass gå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ned fra 141 til 137. Antall elever i 1-7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trinn vil gå ned fra 266 til 224, og for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elever på 8-10 trinn, vil elevtallet gå ned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fra 121 til 95.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Pr. 2021 har Aure kommune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83,8 % brukerrettede årsverk i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omsorgstjenesten med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helseutdanning, og benytter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0,41 årsverk pr bruker.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Avtalte årsverk i helsestasjon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og skolehelsetjenesten er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54,5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84DCFA75-B3BE-8FD4-028C-FD152E553C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375" y="56444"/>
            <a:ext cx="4923609" cy="3156531"/>
          </a:xfrm>
          <a:prstGeom prst="rect">
            <a:avLst/>
          </a:prstGeom>
          <a:effectLst>
            <a:glow rad="152400">
              <a:schemeClr val="accent3"/>
            </a:glow>
          </a:effectLst>
        </p:spPr>
      </p:pic>
      <p:pic>
        <p:nvPicPr>
          <p:cNvPr id="5" name="Bilde 4" descr="Et bilde som inneholder tekst&#10;&#10;Automatisk generert beskrivelse">
            <a:extLst>
              <a:ext uri="{FF2B5EF4-FFF2-40B4-BE49-F238E27FC236}">
                <a16:creationId xmlns:a16="http://schemas.microsoft.com/office/drawing/2014/main" id="{9E1627AE-0D8B-3951-24C5-C56E7316B6B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3861048"/>
            <a:ext cx="5652120" cy="2555096"/>
          </a:xfrm>
          <a:prstGeom prst="rect">
            <a:avLst/>
          </a:prstGeom>
          <a:effectLst>
            <a:glow rad="152400">
              <a:schemeClr val="accent3"/>
            </a:glow>
          </a:effectLst>
        </p:spPr>
      </p:pic>
    </p:spTree>
    <p:extLst>
      <p:ext uri="{BB962C8B-B14F-4D97-AF65-F5344CB8AC3E}">
        <p14:creationId xmlns:p14="http://schemas.microsoft.com/office/powerpoint/2010/main" val="325564593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7016" y="5645278"/>
            <a:ext cx="9158033" cy="1212725"/>
          </a:xfrm>
          <a:prstGeom prst="rect">
            <a:avLst/>
          </a:prstGeom>
        </p:spPr>
      </p:pic>
      <p:sp>
        <p:nvSpPr>
          <p:cNvPr id="3" name="TekstSylinder 2">
            <a:extLst>
              <a:ext uri="{FF2B5EF4-FFF2-40B4-BE49-F238E27FC236}">
                <a16:creationId xmlns:a16="http://schemas.microsoft.com/office/drawing/2014/main" id="{BE95054A-539D-9E1B-A855-9764355E0E5F}"/>
              </a:ext>
            </a:extLst>
          </p:cNvPr>
          <p:cNvSpPr txBox="1"/>
          <p:nvPr/>
        </p:nvSpPr>
        <p:spPr>
          <a:xfrm>
            <a:off x="245819" y="278932"/>
            <a:ext cx="4007315" cy="5078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Tall for </a:t>
            </a:r>
            <a:r>
              <a:rPr lang="nb-NO" b="1" u="sng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Hitra kommune </a:t>
            </a:r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viser at antall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brukere av institusjonsplass og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hjemmetjenester i perioden 2019 til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2040 vil øke fra 241 til 415 tjeneste-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mottakere. I samme periode vil antall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barn med behov for barnehageplass gå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opp fra 236 til 241. Antall elever i 1-7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trinn vil gå opp fra 328 til 361, og for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elever på 8-10 trinn, vil elevtallet gå ned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fra 160 til 157.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Pr. 2021 har Hitra kommune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83,3 % brukerrettede årsverk i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omsorgstjenesten med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helseutdanning, og benytter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0,56 årsverk pr bruker.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Avtalte årsverk i helsestasjon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og skolehelsetjenesten er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94,0.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D92E04C2-5BB8-4E40-D87C-C22E382973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4868" y="116632"/>
            <a:ext cx="4849204" cy="3024336"/>
          </a:xfrm>
          <a:prstGeom prst="rect">
            <a:avLst/>
          </a:prstGeom>
          <a:effectLst>
            <a:glow rad="152400">
              <a:schemeClr val="accent3"/>
            </a:glow>
          </a:effectLst>
        </p:spPr>
      </p:pic>
      <p:pic>
        <p:nvPicPr>
          <p:cNvPr id="5" name="Bilde 4" descr="Et bilde som inneholder tekst&#10;&#10;Automatisk generert beskrivelse">
            <a:extLst>
              <a:ext uri="{FF2B5EF4-FFF2-40B4-BE49-F238E27FC236}">
                <a16:creationId xmlns:a16="http://schemas.microsoft.com/office/drawing/2014/main" id="{0633491F-0DEA-1FC2-F987-578AFE38B85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4169" y="3717033"/>
            <a:ext cx="5539903" cy="2559074"/>
          </a:xfrm>
          <a:prstGeom prst="rect">
            <a:avLst/>
          </a:prstGeom>
          <a:effectLst>
            <a:glow rad="152400">
              <a:schemeClr val="accent3"/>
            </a:glow>
          </a:effectLst>
        </p:spPr>
      </p:pic>
    </p:spTree>
    <p:extLst>
      <p:ext uri="{BB962C8B-B14F-4D97-AF65-F5344CB8AC3E}">
        <p14:creationId xmlns:p14="http://schemas.microsoft.com/office/powerpoint/2010/main" val="81909352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7016" y="5645278"/>
            <a:ext cx="9158033" cy="1212725"/>
          </a:xfrm>
          <a:prstGeom prst="rect">
            <a:avLst/>
          </a:prstGeom>
        </p:spPr>
      </p:pic>
      <p:sp>
        <p:nvSpPr>
          <p:cNvPr id="3" name="TekstSylinder 2">
            <a:extLst>
              <a:ext uri="{FF2B5EF4-FFF2-40B4-BE49-F238E27FC236}">
                <a16:creationId xmlns:a16="http://schemas.microsoft.com/office/drawing/2014/main" id="{9C9224FA-86AC-EFF3-5BF1-8C7479C47EB6}"/>
              </a:ext>
            </a:extLst>
          </p:cNvPr>
          <p:cNvSpPr txBox="1"/>
          <p:nvPr/>
        </p:nvSpPr>
        <p:spPr>
          <a:xfrm>
            <a:off x="395536" y="448416"/>
            <a:ext cx="4013727" cy="5078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Tall for </a:t>
            </a:r>
            <a:r>
              <a:rPr lang="nb-NO" b="1" u="sng" dirty="0">
                <a:solidFill>
                  <a:schemeClr val="accent3">
                    <a:lumMod val="50000"/>
                  </a:schemeClr>
                </a:solidFill>
              </a:rPr>
              <a:t>Frøya kommune </a:t>
            </a:r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viser at antall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brukere av institusjonsplass og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hjemmetjenester i perioden 2019 til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2040 vil øke fra 245 til 393 tjeneste-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mottakere. I samme periode vil antall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barn med behov for barnehageplass gå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ned fra 277 til 264. Antall elever i 1-7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trinn vil gå opp fra 408 til 428, og for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elever på 8-10 trinn, vil elevtallet gå opp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fra 130 til 176.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Pr. 2021 har Frøya kommune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82,8 % brukerrettede årsverk i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omsorgstjenesten med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helseutdanning, og benytter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0,7 årsverk pr bruker.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Avtalte årsverk i helsestasjon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og skolehelsetjenesten er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128,1.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EC085398-8304-9D7F-2BEB-739331655D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249747"/>
            <a:ext cx="4558413" cy="2924944"/>
          </a:xfrm>
          <a:prstGeom prst="rect">
            <a:avLst/>
          </a:prstGeom>
          <a:effectLst>
            <a:glow rad="152400">
              <a:schemeClr val="accent3"/>
            </a:glow>
          </a:effectLst>
        </p:spPr>
      </p:pic>
      <p:pic>
        <p:nvPicPr>
          <p:cNvPr id="5" name="Bilde 4" descr="Et bilde som inneholder tekst&#10;&#10;Automatisk generert beskrivelse">
            <a:extLst>
              <a:ext uri="{FF2B5EF4-FFF2-40B4-BE49-F238E27FC236}">
                <a16:creationId xmlns:a16="http://schemas.microsoft.com/office/drawing/2014/main" id="{2276A313-167D-6B49-33F0-065F930934C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3822996"/>
            <a:ext cx="5782549" cy="2564904"/>
          </a:xfrm>
          <a:prstGeom prst="rect">
            <a:avLst/>
          </a:prstGeom>
          <a:effectLst>
            <a:glow rad="152400">
              <a:schemeClr val="accent3"/>
            </a:glow>
          </a:effectLst>
        </p:spPr>
      </p:pic>
    </p:spTree>
    <p:extLst>
      <p:ext uri="{BB962C8B-B14F-4D97-AF65-F5344CB8AC3E}">
        <p14:creationId xmlns:p14="http://schemas.microsoft.com/office/powerpoint/2010/main" val="343856896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7016" y="5645278"/>
            <a:ext cx="9158033" cy="1212725"/>
          </a:xfrm>
          <a:prstGeom prst="rect">
            <a:avLst/>
          </a:prstGeom>
        </p:spPr>
      </p:pic>
      <p:sp>
        <p:nvSpPr>
          <p:cNvPr id="3" name="TekstSylinder 2">
            <a:extLst>
              <a:ext uri="{FF2B5EF4-FFF2-40B4-BE49-F238E27FC236}">
                <a16:creationId xmlns:a16="http://schemas.microsoft.com/office/drawing/2014/main" id="{FBC5C8EA-BF48-8D5F-93DF-D13CD1DBE55C}"/>
              </a:ext>
            </a:extLst>
          </p:cNvPr>
          <p:cNvSpPr txBox="1"/>
          <p:nvPr/>
        </p:nvSpPr>
        <p:spPr>
          <a:xfrm>
            <a:off x="93827" y="404664"/>
            <a:ext cx="4013727" cy="5078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Tall for </a:t>
            </a:r>
            <a:r>
              <a:rPr lang="nb-NO" b="1" u="sng" dirty="0">
                <a:solidFill>
                  <a:schemeClr val="accent3">
                    <a:lumMod val="50000"/>
                  </a:schemeClr>
                </a:solidFill>
              </a:rPr>
              <a:t>Ørland kommune </a:t>
            </a:r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viser at antall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brukere av institusjonsplass og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hjemmetjenester i perioden 2019 til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2040 vil øke fra 622 til 856 tjeneste-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mottakere. I samme periode vil antall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barn med behov for barnehageplass gå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ned fra 513 til 493. Antall elever i 1-7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trinn vil gå ned fra 864 til 806, og for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elever på 8-10 trinn, vil elevtallet gå opp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fra 321 til 325.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Pr. 2021 har Ørland kommune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77,2 % brukerrettede årsverk i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omsorgstjenesten med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helseutdanning, og benytter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0,42 årsverk pr bruker.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Avtalte årsverk i helsestasjon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og skolehelsetjenesten er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60,1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F14432A0-A1EB-283C-E675-39C5EB458E6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4482" y="116632"/>
            <a:ext cx="4673036" cy="2952328"/>
          </a:xfrm>
          <a:prstGeom prst="rect">
            <a:avLst/>
          </a:prstGeom>
          <a:effectLst>
            <a:glow rad="152400">
              <a:schemeClr val="accent3"/>
            </a:glow>
          </a:effectLst>
        </p:spPr>
      </p:pic>
      <p:pic>
        <p:nvPicPr>
          <p:cNvPr id="5" name="Bilde 4" descr="Et bilde som inneholder tekst&#10;&#10;Automatisk generert beskrivelse">
            <a:extLst>
              <a:ext uri="{FF2B5EF4-FFF2-40B4-BE49-F238E27FC236}">
                <a16:creationId xmlns:a16="http://schemas.microsoft.com/office/drawing/2014/main" id="{3B4C7DCF-4496-024B-24C7-9E33ED9C85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3789041"/>
            <a:ext cx="5733670" cy="2554625"/>
          </a:xfrm>
          <a:prstGeom prst="rect">
            <a:avLst/>
          </a:prstGeom>
          <a:effectLst>
            <a:glow rad="152400">
              <a:schemeClr val="accent3"/>
            </a:glow>
          </a:effectLst>
        </p:spPr>
      </p:pic>
    </p:spTree>
    <p:extLst>
      <p:ext uri="{BB962C8B-B14F-4D97-AF65-F5344CB8AC3E}">
        <p14:creationId xmlns:p14="http://schemas.microsoft.com/office/powerpoint/2010/main" val="61664172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7016" y="5645278"/>
            <a:ext cx="9158033" cy="1212725"/>
          </a:xfrm>
          <a:prstGeom prst="rect">
            <a:avLst/>
          </a:prstGeom>
        </p:spPr>
      </p:pic>
      <p:sp>
        <p:nvSpPr>
          <p:cNvPr id="3" name="TekstSylinder 2">
            <a:extLst>
              <a:ext uri="{FF2B5EF4-FFF2-40B4-BE49-F238E27FC236}">
                <a16:creationId xmlns:a16="http://schemas.microsoft.com/office/drawing/2014/main" id="{A048267A-0FC5-387C-6FA1-63023C199BB4}"/>
              </a:ext>
            </a:extLst>
          </p:cNvPr>
          <p:cNvSpPr txBox="1"/>
          <p:nvPr/>
        </p:nvSpPr>
        <p:spPr>
          <a:xfrm>
            <a:off x="111752" y="476672"/>
            <a:ext cx="4067075" cy="5078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Tall for </a:t>
            </a:r>
            <a:r>
              <a:rPr lang="nb-NO" b="1" u="sng" dirty="0">
                <a:solidFill>
                  <a:schemeClr val="accent3">
                    <a:lumMod val="50000"/>
                  </a:schemeClr>
                </a:solidFill>
              </a:rPr>
              <a:t>Rennebu kommune </a:t>
            </a:r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viser at antall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brukere av institusjonsplass og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hjemmetjenester i perioden 2019 til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2040 vil øke fra 233 til 315 tjeneste-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mottakere. I samme periode vil antall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barn med behov for barnehageplass gå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ned fra 87 til 85. Antall elever i 1-7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trinn vil gå ned fra 171 til 159, og for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elever på 8-10 trinn, vil elevtallet gå ned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fra 96 til 75.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Pr. 2021 har Rennebu kommune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80,4 % brukerrettede årsverk i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omsorgstjenesten med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helseutdanning, og benytter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0,40 årsverk pr bruker.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Avtalte årsverk i helsestasjon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og skolehelsetjenesten er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71,9.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87D674D0-011A-A610-45AF-300EBB5AC2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8475" y="181168"/>
            <a:ext cx="4732504" cy="3103816"/>
          </a:xfrm>
          <a:prstGeom prst="rect">
            <a:avLst/>
          </a:prstGeom>
          <a:effectLst>
            <a:glow rad="152400">
              <a:schemeClr val="accent3"/>
            </a:glow>
          </a:effectLst>
        </p:spPr>
      </p:pic>
      <p:pic>
        <p:nvPicPr>
          <p:cNvPr id="5" name="Bilde 4" descr="Et bilde som inneholder tekst&#10;&#10;Automatisk generert beskrivelse">
            <a:extLst>
              <a:ext uri="{FF2B5EF4-FFF2-40B4-BE49-F238E27FC236}">
                <a16:creationId xmlns:a16="http://schemas.microsoft.com/office/drawing/2014/main" id="{1445B834-BAC3-8470-11A8-B43D5DA26AF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3789040"/>
            <a:ext cx="5655123" cy="2697054"/>
          </a:xfrm>
          <a:prstGeom prst="rect">
            <a:avLst/>
          </a:prstGeom>
          <a:effectLst>
            <a:glow rad="152400">
              <a:schemeClr val="accent3"/>
            </a:glow>
          </a:effectLst>
        </p:spPr>
      </p:pic>
    </p:spTree>
    <p:extLst>
      <p:ext uri="{BB962C8B-B14F-4D97-AF65-F5344CB8AC3E}">
        <p14:creationId xmlns:p14="http://schemas.microsoft.com/office/powerpoint/2010/main" val="40128412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7016" y="5645278"/>
            <a:ext cx="9158033" cy="1212725"/>
          </a:xfrm>
          <a:prstGeom prst="rect">
            <a:avLst/>
          </a:prstGeom>
        </p:spPr>
      </p:pic>
      <p:sp>
        <p:nvSpPr>
          <p:cNvPr id="3" name="TekstSylinder 2">
            <a:extLst>
              <a:ext uri="{FF2B5EF4-FFF2-40B4-BE49-F238E27FC236}">
                <a16:creationId xmlns:a16="http://schemas.microsoft.com/office/drawing/2014/main" id="{4B9DF071-F8C3-E462-6D83-395C5D9D7749}"/>
              </a:ext>
            </a:extLst>
          </p:cNvPr>
          <p:cNvSpPr txBox="1"/>
          <p:nvPr/>
        </p:nvSpPr>
        <p:spPr>
          <a:xfrm>
            <a:off x="107504" y="159273"/>
            <a:ext cx="4007315" cy="5078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Tall for </a:t>
            </a:r>
            <a:r>
              <a:rPr lang="nb-NO" b="1" u="sng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Rindal kommune </a:t>
            </a:r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viser at antall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brukere av institusjonsplass og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hjemmetjenester i perioden 2019 til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2040 vil øke fra 143 til 175 tjeneste-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mottakere. I samme periode vil antall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barn med behov for barnehageplass gå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ned fra 98 til 80. Antall elever i 1-7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trinn vil gå ned fra 150 til 123, og for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elever på 8-10 trinn, vil elevtallet gå ned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fra 68 til 46.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Pr. 2021 har Rindal kommune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81,7 % brukerrettede årsverk i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omsorgstjenesten med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helseutdanning, og benytter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0,53 årsverk pr bruker.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Avtalte årsverk i helsestasjon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og skolehelsetjenesten er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76,5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0BFFAF63-97E2-5294-DFA2-B5BEA977376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306" y="-109327"/>
            <a:ext cx="4572000" cy="3034271"/>
          </a:xfrm>
          <a:prstGeom prst="rect">
            <a:avLst/>
          </a:prstGeom>
          <a:effectLst>
            <a:glow rad="152400">
              <a:schemeClr val="accent3"/>
            </a:glow>
          </a:effectLst>
        </p:spPr>
      </p:pic>
      <p:pic>
        <p:nvPicPr>
          <p:cNvPr id="5" name="Bilde 4" descr="Et bilde som inneholder tekst&#10;&#10;Automatisk generert beskrivelse">
            <a:extLst>
              <a:ext uri="{FF2B5EF4-FFF2-40B4-BE49-F238E27FC236}">
                <a16:creationId xmlns:a16="http://schemas.microsoft.com/office/drawing/2014/main" id="{CD303D8A-3974-197E-1878-7ED2291944B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1" y="3933056"/>
            <a:ext cx="5886475" cy="2609060"/>
          </a:xfrm>
          <a:prstGeom prst="rect">
            <a:avLst/>
          </a:prstGeom>
          <a:effectLst>
            <a:glow rad="152400">
              <a:schemeClr val="accent3"/>
            </a:glow>
          </a:effectLst>
        </p:spPr>
      </p:pic>
    </p:spTree>
    <p:extLst>
      <p:ext uri="{BB962C8B-B14F-4D97-AF65-F5344CB8AC3E}">
        <p14:creationId xmlns:p14="http://schemas.microsoft.com/office/powerpoint/2010/main" val="44105972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7016" y="5645278"/>
            <a:ext cx="9158033" cy="1212725"/>
          </a:xfrm>
          <a:prstGeom prst="rect">
            <a:avLst/>
          </a:prstGeom>
        </p:spPr>
      </p:pic>
      <p:sp>
        <p:nvSpPr>
          <p:cNvPr id="3" name="TekstSylinder 2">
            <a:extLst>
              <a:ext uri="{FF2B5EF4-FFF2-40B4-BE49-F238E27FC236}">
                <a16:creationId xmlns:a16="http://schemas.microsoft.com/office/drawing/2014/main" id="{F8F3E8C3-45F9-51E3-925D-32F145EB8C8C}"/>
              </a:ext>
            </a:extLst>
          </p:cNvPr>
          <p:cNvSpPr txBox="1"/>
          <p:nvPr/>
        </p:nvSpPr>
        <p:spPr>
          <a:xfrm>
            <a:off x="152893" y="260648"/>
            <a:ext cx="4053482" cy="5078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Tall for </a:t>
            </a:r>
            <a:r>
              <a:rPr lang="nb-NO" b="1" u="sng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Surnadal kommune </a:t>
            </a:r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viser at antall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brukere av institusjonsplass og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hjemmetjenester i perioden 2019 til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2040 vil øke fra 343 til 542 tjeneste-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mottakere. I samme periode vil antall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barn med behov for barnehageplass gå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ned fra 273 til 231. Antall elever i 1-7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trinn vil gå ned fra 422 til 339, og for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elever på 8-10 trinn, vil elevtallet gå ned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fra 201 til 170.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Pr. 2021 har Surnadal kommune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81,8 % brukerrettede årsverk i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omsorgstjenesten med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helseutdanning, og benytter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0,71 årsverk pr bruker.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Avtalte årsverk i helsestasjon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og skolehelsetjenesten er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68,3.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216951F7-BDCD-9937-9B10-8A58EAEEEFD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116632"/>
            <a:ext cx="4563123" cy="2930607"/>
          </a:xfrm>
          <a:prstGeom prst="rect">
            <a:avLst/>
          </a:prstGeom>
          <a:effectLst>
            <a:glow rad="152400">
              <a:schemeClr val="accent3"/>
            </a:glow>
          </a:effectLst>
        </p:spPr>
      </p:pic>
      <p:pic>
        <p:nvPicPr>
          <p:cNvPr id="5" name="Bilde 4" descr="Et bilde som inneholder tekst&#10;&#10;Automatisk generert beskrivelse">
            <a:extLst>
              <a:ext uri="{FF2B5EF4-FFF2-40B4-BE49-F238E27FC236}">
                <a16:creationId xmlns:a16="http://schemas.microsoft.com/office/drawing/2014/main" id="{4AD099D9-65B0-7388-7A1E-C0689F8A88B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3810762"/>
            <a:ext cx="5643243" cy="2635047"/>
          </a:xfrm>
          <a:prstGeom prst="rect">
            <a:avLst/>
          </a:prstGeom>
          <a:effectLst>
            <a:glow rad="152400">
              <a:schemeClr val="accent3"/>
            </a:glow>
          </a:effectLst>
        </p:spPr>
      </p:pic>
    </p:spTree>
    <p:extLst>
      <p:ext uri="{BB962C8B-B14F-4D97-AF65-F5344CB8AC3E}">
        <p14:creationId xmlns:p14="http://schemas.microsoft.com/office/powerpoint/2010/main" val="32453280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7016" y="5645278"/>
            <a:ext cx="9158033" cy="1212725"/>
          </a:xfrm>
          <a:prstGeom prst="rect">
            <a:avLst/>
          </a:prstGeom>
        </p:spPr>
      </p:pic>
      <p:graphicFrame>
        <p:nvGraphicFramePr>
          <p:cNvPr id="6" name="Tabell 6">
            <a:extLst>
              <a:ext uri="{FF2B5EF4-FFF2-40B4-BE49-F238E27FC236}">
                <a16:creationId xmlns:a16="http://schemas.microsoft.com/office/drawing/2014/main" id="{FBB833C7-30C9-9199-DA61-AE518958C0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3377419"/>
              </p:ext>
            </p:extLst>
          </p:nvPr>
        </p:nvGraphicFramePr>
        <p:xfrm>
          <a:off x="-7016" y="0"/>
          <a:ext cx="9158033" cy="5645275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209768">
                  <a:extLst>
                    <a:ext uri="{9D8B030D-6E8A-4147-A177-3AD203B41FA5}">
                      <a16:colId xmlns:a16="http://schemas.microsoft.com/office/drawing/2014/main" val="2798917884"/>
                    </a:ext>
                  </a:extLst>
                </a:gridCol>
                <a:gridCol w="1137000">
                  <a:extLst>
                    <a:ext uri="{9D8B030D-6E8A-4147-A177-3AD203B41FA5}">
                      <a16:colId xmlns:a16="http://schemas.microsoft.com/office/drawing/2014/main" val="2825340235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1899023123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3531380704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val="3686649496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667819981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1242499144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8234279"/>
                    </a:ext>
                  </a:extLst>
                </a:gridCol>
                <a:gridCol w="834601">
                  <a:extLst>
                    <a:ext uri="{9D8B030D-6E8A-4147-A177-3AD203B41FA5}">
                      <a16:colId xmlns:a16="http://schemas.microsoft.com/office/drawing/2014/main" val="2503660462"/>
                    </a:ext>
                  </a:extLst>
                </a:gridCol>
              </a:tblGrid>
              <a:tr h="1524225">
                <a:tc>
                  <a:txBody>
                    <a:bodyPr/>
                    <a:lstStyle/>
                    <a:p>
                      <a:r>
                        <a:rPr lang="nb-NO" sz="1400" dirty="0"/>
                        <a:t>Kommune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400" dirty="0"/>
                        <a:t>Mottakere av institusjons</a:t>
                      </a:r>
                    </a:p>
                    <a:p>
                      <a:r>
                        <a:rPr lang="nb-NO" sz="1400" dirty="0"/>
                        <a:t>plass 2019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400" dirty="0"/>
                        <a:t>Mottakere av institusjonsplass 2040 </a:t>
                      </a:r>
                    </a:p>
                    <a:p>
                      <a:endParaRPr lang="nb-NO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400" dirty="0"/>
                        <a:t>Barn med barnehage</a:t>
                      </a:r>
                    </a:p>
                    <a:p>
                      <a:r>
                        <a:rPr lang="nb-NO" sz="1400" dirty="0"/>
                        <a:t>plass 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400" dirty="0"/>
                        <a:t>Barn med barnehage</a:t>
                      </a:r>
                    </a:p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400" dirty="0"/>
                        <a:t>plass 2040</a:t>
                      </a:r>
                    </a:p>
                    <a:p>
                      <a:endParaRPr lang="nb-NO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400" dirty="0"/>
                        <a:t>Elever </a:t>
                      </a:r>
                    </a:p>
                    <a:p>
                      <a:r>
                        <a:rPr lang="nb-NO" sz="1400" dirty="0"/>
                        <a:t>1-7 </a:t>
                      </a:r>
                    </a:p>
                    <a:p>
                      <a:r>
                        <a:rPr lang="nb-NO" sz="1400" dirty="0"/>
                        <a:t>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400" dirty="0"/>
                        <a:t>Elever </a:t>
                      </a:r>
                    </a:p>
                    <a:p>
                      <a:r>
                        <a:rPr lang="nb-NO" sz="1400" dirty="0"/>
                        <a:t>1-7 </a:t>
                      </a:r>
                    </a:p>
                    <a:p>
                      <a:r>
                        <a:rPr lang="nb-NO" sz="1400" dirty="0"/>
                        <a:t>2040</a:t>
                      </a:r>
                    </a:p>
                    <a:p>
                      <a:endParaRPr lang="nb-NO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400" dirty="0"/>
                        <a:t>Elever </a:t>
                      </a:r>
                    </a:p>
                    <a:p>
                      <a:r>
                        <a:rPr lang="nb-NO" sz="1400" dirty="0"/>
                        <a:t>8-10 </a:t>
                      </a:r>
                    </a:p>
                    <a:p>
                      <a:r>
                        <a:rPr lang="nb-NO" sz="1400" dirty="0"/>
                        <a:t>2019</a:t>
                      </a:r>
                    </a:p>
                    <a:p>
                      <a:endParaRPr lang="nb-NO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400" dirty="0"/>
                        <a:t>Elever </a:t>
                      </a:r>
                    </a:p>
                    <a:p>
                      <a:r>
                        <a:rPr lang="nb-NO" sz="1400" dirty="0"/>
                        <a:t>8-10 </a:t>
                      </a:r>
                    </a:p>
                    <a:p>
                      <a:r>
                        <a:rPr lang="nb-NO" sz="1400" dirty="0"/>
                        <a:t>2040</a:t>
                      </a:r>
                    </a:p>
                    <a:p>
                      <a:endParaRPr lang="nb-NO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902846"/>
                  </a:ext>
                </a:extLst>
              </a:tr>
              <a:tr h="412105"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Skaun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182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350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590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578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914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873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350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369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3740384"/>
                  </a:ext>
                </a:extLst>
              </a:tr>
              <a:tr h="412105"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Orkland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870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1367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889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808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1554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1270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660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576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4124002"/>
                  </a:ext>
                </a:extLst>
              </a:tr>
              <a:tr h="412105"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Heim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182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350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287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216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458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354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204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169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1317648"/>
                  </a:ext>
                </a:extLst>
              </a:tr>
              <a:tr h="412105"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Aure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332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452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141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137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266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224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121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109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5064141"/>
                  </a:ext>
                </a:extLst>
              </a:tr>
              <a:tr h="412105"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Hitra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241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415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236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241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328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361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160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157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543452"/>
                  </a:ext>
                </a:extLst>
              </a:tr>
              <a:tr h="412105"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Frøya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245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393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277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264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408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428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130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176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4534681"/>
                  </a:ext>
                </a:extLst>
              </a:tr>
              <a:tr h="412105"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Ørland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622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856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513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493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864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806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321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325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198304"/>
                  </a:ext>
                </a:extLst>
              </a:tr>
              <a:tr h="412105"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Rennebu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233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315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87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85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171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159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96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87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4977479"/>
                  </a:ext>
                </a:extLst>
              </a:tr>
              <a:tr h="412105"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Rindal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143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175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98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150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123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68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46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0901045"/>
                  </a:ext>
                </a:extLst>
              </a:tr>
              <a:tr h="412105"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Surnadal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343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542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273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231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422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339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201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170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8229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8328065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7016" y="5645278"/>
            <a:ext cx="9158033" cy="1212725"/>
          </a:xfrm>
          <a:prstGeom prst="rect">
            <a:avLst/>
          </a:prstGeom>
        </p:spPr>
      </p:pic>
      <p:graphicFrame>
        <p:nvGraphicFramePr>
          <p:cNvPr id="6" name="Tabell 6">
            <a:extLst>
              <a:ext uri="{FF2B5EF4-FFF2-40B4-BE49-F238E27FC236}">
                <a16:creationId xmlns:a16="http://schemas.microsoft.com/office/drawing/2014/main" id="{0D9E869D-1620-ED03-D4E6-5BD125DA12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8929834"/>
              </p:ext>
            </p:extLst>
          </p:nvPr>
        </p:nvGraphicFramePr>
        <p:xfrm>
          <a:off x="0" y="0"/>
          <a:ext cx="9036498" cy="564528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506083">
                  <a:extLst>
                    <a:ext uri="{9D8B030D-6E8A-4147-A177-3AD203B41FA5}">
                      <a16:colId xmlns:a16="http://schemas.microsoft.com/office/drawing/2014/main" val="828859858"/>
                    </a:ext>
                  </a:extLst>
                </a:gridCol>
                <a:gridCol w="1506083">
                  <a:extLst>
                    <a:ext uri="{9D8B030D-6E8A-4147-A177-3AD203B41FA5}">
                      <a16:colId xmlns:a16="http://schemas.microsoft.com/office/drawing/2014/main" val="2023574107"/>
                    </a:ext>
                  </a:extLst>
                </a:gridCol>
                <a:gridCol w="1506083">
                  <a:extLst>
                    <a:ext uri="{9D8B030D-6E8A-4147-A177-3AD203B41FA5}">
                      <a16:colId xmlns:a16="http://schemas.microsoft.com/office/drawing/2014/main" val="1946841538"/>
                    </a:ext>
                  </a:extLst>
                </a:gridCol>
                <a:gridCol w="1506083">
                  <a:extLst>
                    <a:ext uri="{9D8B030D-6E8A-4147-A177-3AD203B41FA5}">
                      <a16:colId xmlns:a16="http://schemas.microsoft.com/office/drawing/2014/main" val="2204940726"/>
                    </a:ext>
                  </a:extLst>
                </a:gridCol>
                <a:gridCol w="1506083">
                  <a:extLst>
                    <a:ext uri="{9D8B030D-6E8A-4147-A177-3AD203B41FA5}">
                      <a16:colId xmlns:a16="http://schemas.microsoft.com/office/drawing/2014/main" val="3100474813"/>
                    </a:ext>
                  </a:extLst>
                </a:gridCol>
                <a:gridCol w="1506083">
                  <a:extLst>
                    <a:ext uri="{9D8B030D-6E8A-4147-A177-3AD203B41FA5}">
                      <a16:colId xmlns:a16="http://schemas.microsoft.com/office/drawing/2014/main" val="2767341998"/>
                    </a:ext>
                  </a:extLst>
                </a:gridCol>
              </a:tblGrid>
              <a:tr h="1006240">
                <a:tc>
                  <a:txBody>
                    <a:bodyPr/>
                    <a:lstStyle/>
                    <a:p>
                      <a:endParaRPr lang="nb-NO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200" b="0" dirty="0"/>
                        <a:t>Brukerrettede årsverk m/helseutdanning (%)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200" b="0" dirty="0"/>
                        <a:t>Årsverk pr bruker</a:t>
                      </a:r>
                    </a:p>
                    <a:p>
                      <a:r>
                        <a:rPr lang="nb-NO" sz="1200" b="0" dirty="0"/>
                        <a:t>(årsverk)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200" b="0" dirty="0"/>
                        <a:t>Innbyggere 80 + hjemmetjenester (%)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200" b="0" dirty="0"/>
                        <a:t>Brukere av hjemmetjenester 0-66 (%)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200" b="0" dirty="0"/>
                        <a:t>Andel innbyggere 80 + sykehjem (%)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8333965"/>
                  </a:ext>
                </a:extLst>
              </a:tr>
              <a:tr h="463904"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Skaun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85,0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0,58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30,3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38,5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9,4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7663631"/>
                  </a:ext>
                </a:extLst>
              </a:tr>
              <a:tr h="463904"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Orkland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76,2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0,59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31,0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33,4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12,9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9357909"/>
                  </a:ext>
                </a:extLst>
              </a:tr>
              <a:tr h="463904"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Heim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83,6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0,36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42,2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38,0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10,9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6239632"/>
                  </a:ext>
                </a:extLst>
              </a:tr>
              <a:tr h="463904"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Aure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83,8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0,41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52,1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41,7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8,5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2276724"/>
                  </a:ext>
                </a:extLst>
              </a:tr>
              <a:tr h="463904"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Hitra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83,3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0,56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33,7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31,3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11,6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5127450"/>
                  </a:ext>
                </a:extLst>
              </a:tr>
              <a:tr h="463904"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Frøya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82,8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0,70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35,5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25,5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18,6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0166638"/>
                  </a:ext>
                </a:extLst>
              </a:tr>
              <a:tr h="463904"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Ørland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77,2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0,42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30,9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50,3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6,7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0017108"/>
                  </a:ext>
                </a:extLst>
              </a:tr>
              <a:tr h="463904"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Rennebu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80,4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0,40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38,1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49,6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15,5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7878122"/>
                  </a:ext>
                </a:extLst>
              </a:tr>
              <a:tr h="463904"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Rindal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81,7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0,53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40,3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43,7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13,2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1278067"/>
                  </a:ext>
                </a:extLst>
              </a:tr>
              <a:tr h="463904"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Surnadal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81,8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0,71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38,9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26,5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13,0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99582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007340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kstSylinder 12">
            <a:extLst>
              <a:ext uri="{FF2B5EF4-FFF2-40B4-BE49-F238E27FC236}">
                <a16:creationId xmlns:a16="http://schemas.microsoft.com/office/drawing/2014/main" id="{DF90734D-5D95-4951-BF94-27D62A5CB538}"/>
              </a:ext>
            </a:extLst>
          </p:cNvPr>
          <p:cNvSpPr txBox="1"/>
          <p:nvPr/>
        </p:nvSpPr>
        <p:spPr>
          <a:xfrm>
            <a:off x="117062" y="140296"/>
            <a:ext cx="5587129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KS sitt fremtidsverktøy viser at andel sysselsatte i % av befolkningen i </a:t>
            </a:r>
            <a:r>
              <a:rPr lang="nb-NO" b="1" u="sng" dirty="0">
                <a:solidFill>
                  <a:schemeClr val="accent3">
                    <a:lumMod val="50000"/>
                  </a:schemeClr>
                </a:solidFill>
              </a:rPr>
              <a:t>Heim kommune </a:t>
            </a:r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er 67%, Andel av ansatte som jobber i helse og omsorg er 34 %. Andel av befolkningen i yrkesaktiv alder; 57%, 32 % av befolkningen er over 60 år. 20 % av befolkningen lever i utenforskap og 12 % av barn lever i familier med vedvarende lav inntekt. Frafallsrate i </a:t>
            </a:r>
            <a:r>
              <a:rPr lang="nb-NO" dirty="0" err="1">
                <a:solidFill>
                  <a:schemeClr val="accent3">
                    <a:lumMod val="50000"/>
                  </a:schemeClr>
                </a:solidFill>
              </a:rPr>
              <a:t>vgs</a:t>
            </a:r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 er på 24%.</a:t>
            </a:r>
          </a:p>
          <a:p>
            <a:endParaRPr lang="nb-NO" dirty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Hovedalternativet viser at i 2050 antall innbyggere i yrkesaktiv alder er 2800 (-636). Antall barn under 18 år 894 (-208). 197 (+130) innbyggere vil være 90 år eller eldre, mens 1643 (+309) vil være over pensjonsalder.</a:t>
            </a:r>
          </a:p>
          <a:p>
            <a:endParaRPr lang="nb-NO" dirty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I perioden 2020 til 2040 vil antall sysselsatte synke fra </a:t>
            </a:r>
            <a:r>
              <a:rPr lang="nb-NO" dirty="0" err="1">
                <a:solidFill>
                  <a:schemeClr val="accent3">
                    <a:lumMod val="50000"/>
                  </a:schemeClr>
                </a:solidFill>
              </a:rPr>
              <a:t>ca</a:t>
            </a:r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 2820 til 2500. Antall barn i grunnskolealder vil falle fra </a:t>
            </a:r>
            <a:r>
              <a:rPr lang="nb-NO" dirty="0" err="1">
                <a:solidFill>
                  <a:schemeClr val="accent3">
                    <a:lumMod val="50000"/>
                  </a:schemeClr>
                </a:solidFill>
              </a:rPr>
              <a:t>ca</a:t>
            </a:r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 715 til </a:t>
            </a:r>
            <a:r>
              <a:rPr lang="nb-NO" dirty="0" err="1">
                <a:solidFill>
                  <a:schemeClr val="accent3">
                    <a:lumMod val="50000"/>
                  </a:schemeClr>
                </a:solidFill>
              </a:rPr>
              <a:t>ca</a:t>
            </a:r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 675. Antall brukere av hjemmetjenester vil falle fra </a:t>
            </a:r>
            <a:r>
              <a:rPr lang="nb-NO" dirty="0" err="1">
                <a:solidFill>
                  <a:schemeClr val="accent3">
                    <a:lumMod val="50000"/>
                  </a:schemeClr>
                </a:solidFill>
              </a:rPr>
              <a:t>ca</a:t>
            </a:r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 427 til </a:t>
            </a:r>
            <a:r>
              <a:rPr lang="nb-NO" dirty="0" err="1">
                <a:solidFill>
                  <a:schemeClr val="accent3">
                    <a:lumMod val="50000"/>
                  </a:schemeClr>
                </a:solidFill>
              </a:rPr>
              <a:t>ca</a:t>
            </a:r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 404. Antall brukere av institusjonstjenester vil falle fra </a:t>
            </a:r>
            <a:r>
              <a:rPr lang="nb-NO" dirty="0" err="1">
                <a:solidFill>
                  <a:schemeClr val="accent3">
                    <a:lumMod val="50000"/>
                  </a:schemeClr>
                </a:solidFill>
              </a:rPr>
              <a:t>ca</a:t>
            </a:r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 70 til 66. Antall i utenforskap vil falle fra </a:t>
            </a:r>
            <a:r>
              <a:rPr lang="nb-NO" dirty="0" err="1">
                <a:solidFill>
                  <a:schemeClr val="accent3">
                    <a:lumMod val="50000"/>
                  </a:schemeClr>
                </a:solidFill>
              </a:rPr>
              <a:t>ca</a:t>
            </a:r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 550 til </a:t>
            </a:r>
            <a:r>
              <a:rPr lang="nb-NO" dirty="0" err="1">
                <a:solidFill>
                  <a:schemeClr val="accent3">
                    <a:lumMod val="50000"/>
                  </a:schemeClr>
                </a:solidFill>
              </a:rPr>
              <a:t>ca</a:t>
            </a:r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 500. </a:t>
            </a:r>
          </a:p>
        </p:txBody>
      </p:sp>
      <p:pic>
        <p:nvPicPr>
          <p:cNvPr id="2" name="object 2">
            <a:extLst>
              <a:ext uri="{FF2B5EF4-FFF2-40B4-BE49-F238E27FC236}">
                <a16:creationId xmlns:a16="http://schemas.microsoft.com/office/drawing/2014/main" id="{77160B1A-23FB-BE87-AFB8-BAE6CA9F96F8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7016" y="5645278"/>
            <a:ext cx="9158033" cy="1212725"/>
          </a:xfrm>
          <a:prstGeom prst="rect">
            <a:avLst/>
          </a:prstGeom>
        </p:spPr>
      </p:pic>
      <p:pic>
        <p:nvPicPr>
          <p:cNvPr id="4" name="Bilde 3" descr="Et bilde som inneholder bord&#10;&#10;Automatisk generert beskrivelse">
            <a:extLst>
              <a:ext uri="{FF2B5EF4-FFF2-40B4-BE49-F238E27FC236}">
                <a16:creationId xmlns:a16="http://schemas.microsoft.com/office/drawing/2014/main" id="{69F352BE-E2EA-FA13-2FBF-56F38A2940D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8269" y="2293884"/>
            <a:ext cx="3178731" cy="2037970"/>
          </a:xfrm>
          <a:prstGeom prst="rect">
            <a:avLst/>
          </a:prstGeom>
          <a:effectLst>
            <a:glow rad="152400">
              <a:schemeClr val="accent3"/>
            </a:glow>
          </a:effectLst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636825AC-2EB3-FEFF-6FE2-14054F714E9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892" y="116632"/>
            <a:ext cx="3177109" cy="2046399"/>
          </a:xfrm>
          <a:prstGeom prst="rect">
            <a:avLst/>
          </a:prstGeom>
          <a:effectLst>
            <a:glow rad="152400">
              <a:schemeClr val="accent3"/>
            </a:glow>
          </a:effectLst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FB5E7FA3-91C3-42AE-8064-CBECF725787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8269" y="4463077"/>
            <a:ext cx="3178731" cy="2005607"/>
          </a:xfrm>
          <a:prstGeom prst="rect">
            <a:avLst/>
          </a:prstGeom>
          <a:effectLst>
            <a:glow rad="152400">
              <a:schemeClr val="accent3"/>
            </a:glow>
          </a:effectLst>
        </p:spPr>
      </p:pic>
    </p:spTree>
    <p:extLst>
      <p:ext uri="{BB962C8B-B14F-4D97-AF65-F5344CB8AC3E}">
        <p14:creationId xmlns:p14="http://schemas.microsoft.com/office/powerpoint/2010/main" val="415311117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7016" y="5645278"/>
            <a:ext cx="9158033" cy="1212725"/>
          </a:xfrm>
          <a:prstGeom prst="rect">
            <a:avLst/>
          </a:prstGeom>
        </p:spPr>
      </p:pic>
      <p:graphicFrame>
        <p:nvGraphicFramePr>
          <p:cNvPr id="6" name="Tabell 6">
            <a:extLst>
              <a:ext uri="{FF2B5EF4-FFF2-40B4-BE49-F238E27FC236}">
                <a16:creationId xmlns:a16="http://schemas.microsoft.com/office/drawing/2014/main" id="{0D9E869D-1620-ED03-D4E6-5BD125DA12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8339159"/>
              </p:ext>
            </p:extLst>
          </p:nvPr>
        </p:nvGraphicFramePr>
        <p:xfrm>
          <a:off x="0" y="1"/>
          <a:ext cx="9036495" cy="5589242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807299">
                  <a:extLst>
                    <a:ext uri="{9D8B030D-6E8A-4147-A177-3AD203B41FA5}">
                      <a16:colId xmlns:a16="http://schemas.microsoft.com/office/drawing/2014/main" val="828859858"/>
                    </a:ext>
                  </a:extLst>
                </a:gridCol>
                <a:gridCol w="1807299">
                  <a:extLst>
                    <a:ext uri="{9D8B030D-6E8A-4147-A177-3AD203B41FA5}">
                      <a16:colId xmlns:a16="http://schemas.microsoft.com/office/drawing/2014/main" val="3218129521"/>
                    </a:ext>
                  </a:extLst>
                </a:gridCol>
                <a:gridCol w="1807299">
                  <a:extLst>
                    <a:ext uri="{9D8B030D-6E8A-4147-A177-3AD203B41FA5}">
                      <a16:colId xmlns:a16="http://schemas.microsoft.com/office/drawing/2014/main" val="252997801"/>
                    </a:ext>
                  </a:extLst>
                </a:gridCol>
                <a:gridCol w="1807299">
                  <a:extLst>
                    <a:ext uri="{9D8B030D-6E8A-4147-A177-3AD203B41FA5}">
                      <a16:colId xmlns:a16="http://schemas.microsoft.com/office/drawing/2014/main" val="1050416369"/>
                    </a:ext>
                  </a:extLst>
                </a:gridCol>
                <a:gridCol w="1807299">
                  <a:extLst>
                    <a:ext uri="{9D8B030D-6E8A-4147-A177-3AD203B41FA5}">
                      <a16:colId xmlns:a16="http://schemas.microsoft.com/office/drawing/2014/main" val="3081219601"/>
                    </a:ext>
                  </a:extLst>
                </a:gridCol>
              </a:tblGrid>
              <a:tr h="996252">
                <a:tc>
                  <a:txBody>
                    <a:bodyPr/>
                    <a:lstStyle/>
                    <a:p>
                      <a:endParaRPr lang="nb-NO" sz="1200" b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200" b="0" dirty="0"/>
                        <a:t>Private institusjonsplasser (%)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200" b="0" dirty="0"/>
                        <a:t>Innbyggere 67-79 med dagaktivitetstilbud (%)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200" b="0" dirty="0"/>
                        <a:t>Avtalte årsverk fysioterapeut pr 10000 innbygger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200" b="0" dirty="0"/>
                        <a:t>Avtalte årsverk helsestasjon/skolehelsetjeneste pr 10000 innbygger 0-20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8333965"/>
                  </a:ext>
                </a:extLst>
              </a:tr>
              <a:tr h="459299"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Skaun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0,0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0,00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6,8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50,8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7663631"/>
                  </a:ext>
                </a:extLst>
              </a:tr>
              <a:tr h="459299"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Orkland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0,0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0,94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10,5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51,4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9357909"/>
                  </a:ext>
                </a:extLst>
              </a:tr>
              <a:tr h="459299"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Heim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0,0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0,00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9,3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82,0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6239632"/>
                  </a:ext>
                </a:extLst>
              </a:tr>
              <a:tr h="459299"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Aure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0,0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0,00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9,8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54,5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2276724"/>
                  </a:ext>
                </a:extLst>
              </a:tr>
              <a:tr h="459299"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Hitra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0,0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0,00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10,5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94,0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5127450"/>
                  </a:ext>
                </a:extLst>
              </a:tr>
              <a:tr h="459299"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Frøya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0,0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0,00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7,6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128,1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0166638"/>
                  </a:ext>
                </a:extLst>
              </a:tr>
              <a:tr h="459299"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Ørland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0,00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1,15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10,6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60,1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0017108"/>
                  </a:ext>
                </a:extLst>
              </a:tr>
              <a:tr h="459299"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Rennebu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0,0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0,00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14,3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71,9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9414001"/>
                  </a:ext>
                </a:extLst>
              </a:tr>
              <a:tr h="459299"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Rindal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0,0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0,00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9,1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76,5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9611364"/>
                  </a:ext>
                </a:extLst>
              </a:tr>
              <a:tr h="459299"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Surnadal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0,0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0,76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10,3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68,3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40868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7754021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11560" y="4725144"/>
            <a:ext cx="5032375" cy="789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nb-NO" sz="5050" dirty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Personellressurser</a:t>
            </a:r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F7A9E3E4-E5F6-AC41-73F9-60511F01164A}"/>
              </a:ext>
            </a:extLst>
          </p:cNvPr>
          <p:cNvSpPr txBox="1"/>
          <p:nvPr/>
        </p:nvSpPr>
        <p:spPr>
          <a:xfrm>
            <a:off x="4139952" y="188640"/>
            <a:ext cx="42484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800" dirty="0">
                <a:solidFill>
                  <a:schemeClr val="accent1">
                    <a:lumMod val="75000"/>
                  </a:schemeClr>
                </a:solidFill>
              </a:rPr>
              <a:t>Tall hentet fra </a:t>
            </a:r>
            <a:r>
              <a:rPr lang="nb-NO" sz="1800" dirty="0">
                <a:hlinkClick r:id="rId2"/>
              </a:rPr>
              <a:t>Nasjonal Helseportal (ressursportal.no) </a:t>
            </a:r>
            <a:r>
              <a:rPr lang="nb-NO" sz="1800" dirty="0">
                <a:solidFill>
                  <a:schemeClr val="accent1">
                    <a:lumMod val="75000"/>
                  </a:schemeClr>
                </a:solidFill>
              </a:rPr>
              <a:t>og</a:t>
            </a:r>
            <a:r>
              <a:rPr lang="nb-NO" sz="1800" dirty="0"/>
              <a:t> </a:t>
            </a:r>
            <a:r>
              <a:rPr lang="nb-NO" sz="1800" dirty="0">
                <a:hlinkClick r:id="rId3"/>
              </a:rPr>
              <a:t> Helsedirektoratet</a:t>
            </a:r>
            <a:endParaRPr lang="nb-NO" sz="1800" dirty="0">
              <a:latin typeface="Calibri"/>
              <a:cs typeface="Calibri"/>
            </a:endParaRP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85610491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7016" y="5645278"/>
            <a:ext cx="9158033" cy="1212725"/>
          </a:xfrm>
          <a:prstGeom prst="rect">
            <a:avLst/>
          </a:prstGeom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760DBA9A-3F1E-4E76-85BC-716358F8EEFF}"/>
              </a:ext>
            </a:extLst>
          </p:cNvPr>
          <p:cNvSpPr txBox="1"/>
          <p:nvPr/>
        </p:nvSpPr>
        <p:spPr>
          <a:xfrm>
            <a:off x="5652120" y="5771613"/>
            <a:ext cx="22936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400" dirty="0"/>
              <a:t>Hentet fra: </a:t>
            </a:r>
            <a:r>
              <a:rPr lang="nb-NO" sz="1400" dirty="0">
                <a:hlinkClick r:id="rId3"/>
              </a:rPr>
              <a:t>Helsedirektoratet</a:t>
            </a:r>
            <a:endParaRPr lang="nb-NO" sz="1400" dirty="0"/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2F506BBB-E208-280A-5564-6951821DBD06}"/>
              </a:ext>
            </a:extLst>
          </p:cNvPr>
          <p:cNvSpPr txBox="1"/>
          <p:nvPr/>
        </p:nvSpPr>
        <p:spPr>
          <a:xfrm>
            <a:off x="419389" y="260648"/>
            <a:ext cx="830522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b-NO" sz="2400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Andel avtalte årsverk av personell med relevant fagutdanning fra </a:t>
            </a:r>
          </a:p>
          <a:p>
            <a:pPr algn="ctr"/>
            <a:r>
              <a:rPr lang="nb-NO" sz="2400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høyskole/universitet. Tall fra 2020.</a:t>
            </a:r>
          </a:p>
        </p:txBody>
      </p:sp>
      <p:graphicFrame>
        <p:nvGraphicFramePr>
          <p:cNvPr id="4" name="Tabell 6">
            <a:extLst>
              <a:ext uri="{FF2B5EF4-FFF2-40B4-BE49-F238E27FC236}">
                <a16:creationId xmlns:a16="http://schemas.microsoft.com/office/drawing/2014/main" id="{2DD0D22D-E12E-BAB1-AD05-34EAAED42E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0636589"/>
              </p:ext>
            </p:extLst>
          </p:nvPr>
        </p:nvGraphicFramePr>
        <p:xfrm>
          <a:off x="1524000" y="1389380"/>
          <a:ext cx="6096000" cy="407924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840208931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36974349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nb-NO" dirty="0"/>
                        <a:t>Kommune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/>
                        <a:t>Andel i prosent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88159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Rindal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40,6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05264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Skaun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37,3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19480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Surnadal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37,2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0386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Hitra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35,9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45904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Ørland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34,0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70267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Heim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31,5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53533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Aure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31,4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74310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Rennebu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29,6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1584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Frøya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26,7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61635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Orkland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26,2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92854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6727783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7016" y="5645278"/>
            <a:ext cx="9158033" cy="1212725"/>
          </a:xfrm>
          <a:prstGeom prst="rect">
            <a:avLst/>
          </a:prstGeom>
        </p:spPr>
      </p:pic>
      <p:pic>
        <p:nvPicPr>
          <p:cNvPr id="4" name="Plassholder for innhold 11">
            <a:extLst>
              <a:ext uri="{FF2B5EF4-FFF2-40B4-BE49-F238E27FC236}">
                <a16:creationId xmlns:a16="http://schemas.microsoft.com/office/drawing/2014/main" id="{12CEC6B5-4C7C-E265-F41F-B23E506C72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75620"/>
            <a:ext cx="3611457" cy="1916832"/>
          </a:xfrm>
          <a:prstGeom prst="rect">
            <a:avLst/>
          </a:prstGeom>
          <a:effectLst>
            <a:glow rad="152400">
              <a:schemeClr val="accent3"/>
            </a:glow>
          </a:effectLst>
        </p:spPr>
      </p:pic>
      <p:pic>
        <p:nvPicPr>
          <p:cNvPr id="5" name="Plassholder for innhold 13">
            <a:extLst>
              <a:ext uri="{FF2B5EF4-FFF2-40B4-BE49-F238E27FC236}">
                <a16:creationId xmlns:a16="http://schemas.microsoft.com/office/drawing/2014/main" id="{31B46234-ED57-40AE-4E68-4BA8060368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2387006"/>
            <a:ext cx="3611457" cy="1900532"/>
          </a:xfrm>
          <a:prstGeom prst="rect">
            <a:avLst/>
          </a:prstGeom>
          <a:effectLst>
            <a:glow rad="152400">
              <a:schemeClr val="accent3"/>
            </a:glow>
          </a:effectLst>
        </p:spPr>
      </p:pic>
      <p:pic>
        <p:nvPicPr>
          <p:cNvPr id="6" name="Bilde 5" descr="Et bilde som inneholder bord&#10;&#10;Automatisk generert beskrivelse">
            <a:extLst>
              <a:ext uri="{FF2B5EF4-FFF2-40B4-BE49-F238E27FC236}">
                <a16:creationId xmlns:a16="http://schemas.microsoft.com/office/drawing/2014/main" id="{BA08E214-D181-022F-F596-2FCE8251B8E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4614273"/>
            <a:ext cx="3611457" cy="1637367"/>
          </a:xfrm>
          <a:prstGeom prst="rect">
            <a:avLst/>
          </a:prstGeom>
          <a:effectLst>
            <a:glow rad="152400">
              <a:schemeClr val="accent3"/>
            </a:glow>
          </a:effectLst>
        </p:spPr>
      </p:pic>
      <p:sp>
        <p:nvSpPr>
          <p:cNvPr id="7" name="TekstSylinder 6">
            <a:extLst>
              <a:ext uri="{FF2B5EF4-FFF2-40B4-BE49-F238E27FC236}">
                <a16:creationId xmlns:a16="http://schemas.microsoft.com/office/drawing/2014/main" id="{BA93CEB9-9A2D-1040-3063-9E185A8733C7}"/>
              </a:ext>
            </a:extLst>
          </p:cNvPr>
          <p:cNvSpPr txBox="1"/>
          <p:nvPr/>
        </p:nvSpPr>
        <p:spPr>
          <a:xfrm>
            <a:off x="19718" y="175620"/>
            <a:ext cx="5276957" cy="53553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Tabellen øverst viser endringer i antall sysselsatte og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avtalte årsverk i perioden 2018 – 2020. Antallet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avtalte årsverk/sysselsatte i </a:t>
            </a:r>
            <a:r>
              <a:rPr lang="nb-NO" b="1" u="sng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Skaun kommune </a:t>
            </a:r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med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ett-</a:t>
            </a:r>
            <a:r>
              <a:rPr lang="nb-NO" dirty="0" err="1">
                <a:solidFill>
                  <a:schemeClr val="accent3">
                    <a:lumMod val="50000"/>
                  </a:schemeClr>
                </a:solidFill>
              </a:rPr>
              <a:t>årig</a:t>
            </a:r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 helse- og sosialfaglig utdanning endret seg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fra 80 til 81 i perioden. Antallet sysselsatte/avtalte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årsverk for ansatte uten helse- og sosialfaglig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utdanning endret seg fra 65 til 64. Sysselsatte/avtalte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årsverk for sykepleiere endret seg fra 31 til 29, og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sysselsatte/avtalte årsverk for vernepleiere/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Miljøterapeuter endret seg fra 26 til 24.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I 2020 var 36,9 sysselsatte med ett-</a:t>
            </a:r>
            <a:r>
              <a:rPr lang="nb-NO" dirty="0" err="1">
                <a:solidFill>
                  <a:schemeClr val="accent3">
                    <a:lumMod val="50000"/>
                  </a:schemeClr>
                </a:solidFill>
              </a:rPr>
              <a:t>årig</a:t>
            </a:r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 helse- og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sosialfaglig utdanning 55 år eller eldre. I høgskole-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gruppen var dette tallet 14,8 og for sysselsatte uten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helsefaglig utdanning var 20,1 av de sysselsatte 55 år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eller eldre.</a:t>
            </a:r>
          </a:p>
          <a:p>
            <a:endParaRPr lang="nb-NO" dirty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I 2021 var det i alt 158,68 avtalte årsverk. Herav 38,78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sykepleiere, 13,40 vernepleiere, 61,69 med ett-</a:t>
            </a:r>
            <a:r>
              <a:rPr lang="nb-NO" dirty="0" err="1">
                <a:solidFill>
                  <a:schemeClr val="accent3">
                    <a:lumMod val="50000"/>
                  </a:schemeClr>
                </a:solidFill>
              </a:rPr>
              <a:t>årig</a:t>
            </a:r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helse- og sosialfaglig utdanning og 22,07 assistenter.</a:t>
            </a:r>
          </a:p>
        </p:txBody>
      </p:sp>
    </p:spTree>
    <p:extLst>
      <p:ext uri="{BB962C8B-B14F-4D97-AF65-F5344CB8AC3E}">
        <p14:creationId xmlns:p14="http://schemas.microsoft.com/office/powerpoint/2010/main" val="253263559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7016" y="5645278"/>
            <a:ext cx="9158033" cy="1212725"/>
          </a:xfrm>
          <a:prstGeom prst="rect">
            <a:avLst/>
          </a:prstGeom>
        </p:spPr>
      </p:pic>
      <p:sp>
        <p:nvSpPr>
          <p:cNvPr id="3" name="TekstSylinder 2">
            <a:extLst>
              <a:ext uri="{FF2B5EF4-FFF2-40B4-BE49-F238E27FC236}">
                <a16:creationId xmlns:a16="http://schemas.microsoft.com/office/drawing/2014/main" id="{D43EF8D7-2D52-CD11-B12C-1BB16A4EF522}"/>
              </a:ext>
            </a:extLst>
          </p:cNvPr>
          <p:cNvSpPr txBox="1"/>
          <p:nvPr/>
        </p:nvSpPr>
        <p:spPr>
          <a:xfrm>
            <a:off x="-73462" y="271427"/>
            <a:ext cx="5444439" cy="53553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Tabellen øverst viser endringer i antall sysselsatte og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avtalte årsverk i perioden 2018 – 2020. Antallet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avtalte årsverk/sysselsatte i </a:t>
            </a:r>
            <a:r>
              <a:rPr lang="nb-NO" b="1" u="sng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Orkland kommune </a:t>
            </a:r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med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ett-</a:t>
            </a:r>
            <a:r>
              <a:rPr lang="nb-NO" dirty="0" err="1">
                <a:solidFill>
                  <a:schemeClr val="accent3">
                    <a:lumMod val="50000"/>
                  </a:schemeClr>
                </a:solidFill>
              </a:rPr>
              <a:t>årig</a:t>
            </a:r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 helse- og sosialfaglig utdanning endret seg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fra 350 til 356 i perioden. Antallet sysselsatte/avtalte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årsverk for ansatte uten helse- og sosialfaglig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utdanning endret seg fra 293 til 273. Sysselsatte/avtalte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årsverk for sykepleiere endret seg fra 116 til 95, og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sysselsatte/avtalte årsverk for vernepleiere/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Miljøterapeuter endret seg fra 51 til 45.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I 2020 var 291 sysselsatte med ett-</a:t>
            </a:r>
            <a:r>
              <a:rPr lang="nb-NO" dirty="0" err="1">
                <a:solidFill>
                  <a:schemeClr val="accent3">
                    <a:lumMod val="50000"/>
                  </a:schemeClr>
                </a:solidFill>
              </a:rPr>
              <a:t>årig</a:t>
            </a:r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 helse- og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sosialfaglig utdanning 55 år eller eldre. I høgskole-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gruppen var dette tallet 135,3, for sysselsatte uten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helsefaglig utdanning var 132,7 av de sysselsatte 55 år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eller eldre. For universitetsgruppen tallet 23,8. </a:t>
            </a:r>
          </a:p>
          <a:p>
            <a:endParaRPr lang="nb-NO" dirty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I 2021 var det i alt 521,50 avtalte årsverk. Herav 81,78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sykepleiere, 22,63 vernepleiere, 233,92 med ett-</a:t>
            </a:r>
            <a:r>
              <a:rPr lang="nb-NO" dirty="0" err="1">
                <a:solidFill>
                  <a:schemeClr val="accent3">
                    <a:lumMod val="50000"/>
                  </a:schemeClr>
                </a:solidFill>
              </a:rPr>
              <a:t>årig</a:t>
            </a:r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helse- og sosialfaglig utdanning og 118,08 assistenter.</a:t>
            </a:r>
          </a:p>
        </p:txBody>
      </p:sp>
      <p:pic>
        <p:nvPicPr>
          <p:cNvPr id="4" name="Plassholder for innhold 7">
            <a:extLst>
              <a:ext uri="{FF2B5EF4-FFF2-40B4-BE49-F238E27FC236}">
                <a16:creationId xmlns:a16="http://schemas.microsoft.com/office/drawing/2014/main" id="{0944C685-D3D8-416D-926C-61F351C3F0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4290" y="116633"/>
            <a:ext cx="3683059" cy="1944216"/>
          </a:xfrm>
          <a:prstGeom prst="rect">
            <a:avLst/>
          </a:prstGeom>
          <a:effectLst>
            <a:glow rad="152400">
              <a:schemeClr val="accent3"/>
            </a:glow>
          </a:effectLst>
        </p:spPr>
      </p:pic>
      <p:pic>
        <p:nvPicPr>
          <p:cNvPr id="5" name="Plassholder for innhold 9">
            <a:extLst>
              <a:ext uri="{FF2B5EF4-FFF2-40B4-BE49-F238E27FC236}">
                <a16:creationId xmlns:a16="http://schemas.microsoft.com/office/drawing/2014/main" id="{9E89E766-4C2E-1A23-12A7-AA005627D5E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4288" y="2344214"/>
            <a:ext cx="3683060" cy="1949047"/>
          </a:xfrm>
          <a:prstGeom prst="rect">
            <a:avLst/>
          </a:prstGeom>
          <a:effectLst>
            <a:glow rad="152400">
              <a:schemeClr val="accent3"/>
            </a:glow>
          </a:effectLst>
        </p:spPr>
      </p:pic>
      <p:pic>
        <p:nvPicPr>
          <p:cNvPr id="6" name="Bilde 5" descr="Et bilde som inneholder bord&#10;&#10;Automatisk generert beskrivelse">
            <a:extLst>
              <a:ext uri="{FF2B5EF4-FFF2-40B4-BE49-F238E27FC236}">
                <a16:creationId xmlns:a16="http://schemas.microsoft.com/office/drawing/2014/main" id="{25AEC577-6D83-CAB5-7272-08E36109B26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4288" y="4576627"/>
            <a:ext cx="3683061" cy="1665515"/>
          </a:xfrm>
          <a:prstGeom prst="rect">
            <a:avLst/>
          </a:prstGeom>
          <a:effectLst>
            <a:glow rad="152400">
              <a:schemeClr val="accent3"/>
            </a:glow>
          </a:effectLst>
        </p:spPr>
      </p:pic>
    </p:spTree>
    <p:extLst>
      <p:ext uri="{BB962C8B-B14F-4D97-AF65-F5344CB8AC3E}">
        <p14:creationId xmlns:p14="http://schemas.microsoft.com/office/powerpoint/2010/main" val="326217421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7016" y="5645278"/>
            <a:ext cx="9158033" cy="1212725"/>
          </a:xfrm>
          <a:prstGeom prst="rect">
            <a:avLst/>
          </a:prstGeom>
        </p:spPr>
      </p:pic>
      <p:sp>
        <p:nvSpPr>
          <p:cNvPr id="3" name="TekstSylinder 2">
            <a:extLst>
              <a:ext uri="{FF2B5EF4-FFF2-40B4-BE49-F238E27FC236}">
                <a16:creationId xmlns:a16="http://schemas.microsoft.com/office/drawing/2014/main" id="{CF30D5CB-8074-861C-EBEC-A4114EC4F753}"/>
              </a:ext>
            </a:extLst>
          </p:cNvPr>
          <p:cNvSpPr txBox="1"/>
          <p:nvPr/>
        </p:nvSpPr>
        <p:spPr>
          <a:xfrm>
            <a:off x="92954" y="163997"/>
            <a:ext cx="5377947" cy="53553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Tabellen øverst viser endringer i antall sysselsatte og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avtalte årsverk i perioden 2018 – 2020. Antallet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avtalte årsverk/sysselsatte i </a:t>
            </a:r>
            <a:r>
              <a:rPr lang="nb-NO" b="1" u="sng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Heim kommune </a:t>
            </a:r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med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ett-</a:t>
            </a:r>
            <a:r>
              <a:rPr lang="nb-NO" dirty="0" err="1">
                <a:solidFill>
                  <a:schemeClr val="accent3">
                    <a:lumMod val="50000"/>
                  </a:schemeClr>
                </a:solidFill>
              </a:rPr>
              <a:t>årig</a:t>
            </a:r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 helse- og sosialfaglig utdanning endret seg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fra 124 til 119 i perioden. Antallet sysselsatte/avtalte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årsverk for ansatte uten helse- og sosialfaglig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utdanning endret seg fra 75 til 67. Sysselsatte/avtalte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årsverk for sykepleiere endret seg fra 46 til 43, og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sysselsatte/avtalte årsverk for vernepleiere/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Miljøterapeuter endret seg fra 16 til 12.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I 2020 var 64,2 sysselsatte med ett-</a:t>
            </a:r>
            <a:r>
              <a:rPr lang="nb-NO" dirty="0" err="1">
                <a:solidFill>
                  <a:schemeClr val="accent3">
                    <a:lumMod val="50000"/>
                  </a:schemeClr>
                </a:solidFill>
              </a:rPr>
              <a:t>årig</a:t>
            </a:r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 helse- og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sosialfaglig utdanning 55 år eller eldre. I høgskole-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gruppen var dette tallet 21,3 og for sysselsatte uten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helsefaglig utdanning var 40,8 av de sysselsatte 55 år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eller eldre.</a:t>
            </a:r>
          </a:p>
          <a:p>
            <a:endParaRPr lang="nb-NO" dirty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I 2021 var det i alt 174,51 avtalte årsverk. Herav 31,4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sykepleiere, 9,15 vernepleiere, 76,57 med ett-</a:t>
            </a:r>
            <a:r>
              <a:rPr lang="nb-NO" dirty="0" err="1">
                <a:solidFill>
                  <a:schemeClr val="accent3">
                    <a:lumMod val="50000"/>
                  </a:schemeClr>
                </a:solidFill>
              </a:rPr>
              <a:t>årig</a:t>
            </a:r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helse- og sosialfaglig utdanning og 26,68 assistenter.</a:t>
            </a:r>
          </a:p>
        </p:txBody>
      </p:sp>
      <p:pic>
        <p:nvPicPr>
          <p:cNvPr id="4" name="Plassholder for innhold 7">
            <a:extLst>
              <a:ext uri="{FF2B5EF4-FFF2-40B4-BE49-F238E27FC236}">
                <a16:creationId xmlns:a16="http://schemas.microsoft.com/office/drawing/2014/main" id="{D4A43E5E-2D09-C67E-B5F8-81F8F3A88FC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5636" y="116632"/>
            <a:ext cx="3815410" cy="1944216"/>
          </a:xfrm>
          <a:prstGeom prst="rect">
            <a:avLst/>
          </a:prstGeom>
          <a:effectLst>
            <a:glow rad="152400">
              <a:schemeClr val="accent3"/>
            </a:glow>
          </a:effectLst>
        </p:spPr>
      </p:pic>
      <p:pic>
        <p:nvPicPr>
          <p:cNvPr id="5" name="Plassholder for innhold 9">
            <a:extLst>
              <a:ext uri="{FF2B5EF4-FFF2-40B4-BE49-F238E27FC236}">
                <a16:creationId xmlns:a16="http://schemas.microsoft.com/office/drawing/2014/main" id="{1E490DF2-C3FE-3555-F970-DFDE0EABA17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5633" y="2198340"/>
            <a:ext cx="3815411" cy="1997329"/>
          </a:xfrm>
          <a:prstGeom prst="rect">
            <a:avLst/>
          </a:prstGeom>
          <a:effectLst>
            <a:glow rad="152400">
              <a:schemeClr val="accent3"/>
            </a:glow>
          </a:effectLst>
        </p:spPr>
      </p:pic>
      <p:pic>
        <p:nvPicPr>
          <p:cNvPr id="6" name="Bilde 5" descr="Et bilde som inneholder bord&#10;&#10;Automatisk generert beskrivelse">
            <a:extLst>
              <a:ext uri="{FF2B5EF4-FFF2-40B4-BE49-F238E27FC236}">
                <a16:creationId xmlns:a16="http://schemas.microsoft.com/office/drawing/2014/main" id="{A6C6CB50-78F3-3815-77B8-099459B4139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5633" y="4437112"/>
            <a:ext cx="3815412" cy="1721516"/>
          </a:xfrm>
          <a:prstGeom prst="rect">
            <a:avLst/>
          </a:prstGeom>
          <a:effectLst>
            <a:glow rad="152400">
              <a:schemeClr val="accent3"/>
            </a:glow>
          </a:effectLst>
        </p:spPr>
      </p:pic>
    </p:spTree>
    <p:extLst>
      <p:ext uri="{BB962C8B-B14F-4D97-AF65-F5344CB8AC3E}">
        <p14:creationId xmlns:p14="http://schemas.microsoft.com/office/powerpoint/2010/main" val="247642709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7016" y="5645278"/>
            <a:ext cx="9158033" cy="1212725"/>
          </a:xfrm>
          <a:prstGeom prst="rect">
            <a:avLst/>
          </a:prstGeom>
        </p:spPr>
      </p:pic>
      <p:sp>
        <p:nvSpPr>
          <p:cNvPr id="3" name="TekstSylinder 2">
            <a:extLst>
              <a:ext uri="{FF2B5EF4-FFF2-40B4-BE49-F238E27FC236}">
                <a16:creationId xmlns:a16="http://schemas.microsoft.com/office/drawing/2014/main" id="{204909AD-F256-4FEC-E2B6-B8ACEA7C8325}"/>
              </a:ext>
            </a:extLst>
          </p:cNvPr>
          <p:cNvSpPr txBox="1"/>
          <p:nvPr/>
        </p:nvSpPr>
        <p:spPr>
          <a:xfrm>
            <a:off x="145187" y="258201"/>
            <a:ext cx="5377947" cy="53553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Tabellen øverst viser endringer i antall sysselsatte og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avtalte årsverk i perioden 2018 – 2020. Antallet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avtalte årsverk/sysselsatte i </a:t>
            </a:r>
            <a:r>
              <a:rPr lang="nb-NO" b="1" u="sng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Aure kommune </a:t>
            </a:r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med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ett-</a:t>
            </a:r>
            <a:r>
              <a:rPr lang="nb-NO" dirty="0" err="1">
                <a:solidFill>
                  <a:schemeClr val="accent3">
                    <a:lumMod val="50000"/>
                  </a:schemeClr>
                </a:solidFill>
              </a:rPr>
              <a:t>årig</a:t>
            </a:r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 helse- og sosialfaglig utdanning endret seg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fra 89 til 81 i perioden. Antallet sysselsatte/avtalte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årsverk for ansatte uten helse- og sosialfaglig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utdanning endret seg fra 50 til 49. Sysselsatte/avtalte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årsverk for sykepleiere endret seg fra 35 til 39, og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sysselsatte/avtalte årsverk for vernepleiere/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Miljøterapeuter endret seg fra 7 til 4.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I 2020 var 48,7 sysselsatte med ett-</a:t>
            </a:r>
            <a:r>
              <a:rPr lang="nb-NO" dirty="0" err="1">
                <a:solidFill>
                  <a:schemeClr val="accent3">
                    <a:lumMod val="50000"/>
                  </a:schemeClr>
                </a:solidFill>
              </a:rPr>
              <a:t>årig</a:t>
            </a:r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 helse- og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sosialfaglig utdanning 55 år eller eldre. I høgskole-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gruppen var dette tallet 17 og for sysselsatte uten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helsefaglig utdanning var 30,2 av de sysselsatte 55 år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eller eldre.</a:t>
            </a:r>
          </a:p>
          <a:p>
            <a:endParaRPr lang="nb-NO" dirty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I 2021 var det i alt 131,71 avtalte årsverk. Herav 29,34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sykepleiere, 4,43 vernepleiere, 58,93 med ett-</a:t>
            </a:r>
            <a:r>
              <a:rPr lang="nb-NO" dirty="0" err="1">
                <a:solidFill>
                  <a:schemeClr val="accent3">
                    <a:lumMod val="50000"/>
                  </a:schemeClr>
                </a:solidFill>
              </a:rPr>
              <a:t>årig</a:t>
            </a:r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helse- og sosialfaglig utdanning og 19,66 assistenter.</a:t>
            </a:r>
          </a:p>
        </p:txBody>
      </p:sp>
      <p:pic>
        <p:nvPicPr>
          <p:cNvPr id="4" name="Plassholder for innhold 7">
            <a:extLst>
              <a:ext uri="{FF2B5EF4-FFF2-40B4-BE49-F238E27FC236}">
                <a16:creationId xmlns:a16="http://schemas.microsoft.com/office/drawing/2014/main" id="{D899044E-C556-AA99-C3E0-6EDA1A9685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4716" y="133869"/>
            <a:ext cx="3581338" cy="1854971"/>
          </a:xfrm>
          <a:prstGeom prst="rect">
            <a:avLst/>
          </a:prstGeom>
          <a:effectLst>
            <a:glow rad="152400">
              <a:schemeClr val="accent3"/>
            </a:glow>
          </a:effectLst>
        </p:spPr>
      </p:pic>
      <p:pic>
        <p:nvPicPr>
          <p:cNvPr id="5" name="Plassholder for innhold 9">
            <a:extLst>
              <a:ext uri="{FF2B5EF4-FFF2-40B4-BE49-F238E27FC236}">
                <a16:creationId xmlns:a16="http://schemas.microsoft.com/office/drawing/2014/main" id="{1D49152D-DE73-1C6F-470C-2A1369FAF0C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4714" y="2397702"/>
            <a:ext cx="3562211" cy="1839894"/>
          </a:xfrm>
          <a:prstGeom prst="rect">
            <a:avLst/>
          </a:prstGeom>
          <a:effectLst>
            <a:glow rad="152400">
              <a:schemeClr val="accent3"/>
            </a:glow>
          </a:effectLst>
        </p:spPr>
      </p:pic>
      <p:pic>
        <p:nvPicPr>
          <p:cNvPr id="6" name="Bilde 5" descr="Et bilde som inneholder bord&#10;&#10;Automatisk generert beskrivelse">
            <a:extLst>
              <a:ext uri="{FF2B5EF4-FFF2-40B4-BE49-F238E27FC236}">
                <a16:creationId xmlns:a16="http://schemas.microsoft.com/office/drawing/2014/main" id="{2E9E202C-8F74-589B-DEF5-649C5C7B403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4715" y="4599240"/>
            <a:ext cx="3562211" cy="1606273"/>
          </a:xfrm>
          <a:prstGeom prst="rect">
            <a:avLst/>
          </a:prstGeom>
          <a:effectLst>
            <a:glow rad="152400">
              <a:schemeClr val="accent3"/>
            </a:glow>
          </a:effectLst>
        </p:spPr>
      </p:pic>
    </p:spTree>
    <p:extLst>
      <p:ext uri="{BB962C8B-B14F-4D97-AF65-F5344CB8AC3E}">
        <p14:creationId xmlns:p14="http://schemas.microsoft.com/office/powerpoint/2010/main" val="281434620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7016" y="5645278"/>
            <a:ext cx="9158033" cy="1212725"/>
          </a:xfrm>
          <a:prstGeom prst="rect">
            <a:avLst/>
          </a:prstGeom>
        </p:spPr>
      </p:pic>
      <p:sp>
        <p:nvSpPr>
          <p:cNvPr id="3" name="TekstSylinder 2">
            <a:extLst>
              <a:ext uri="{FF2B5EF4-FFF2-40B4-BE49-F238E27FC236}">
                <a16:creationId xmlns:a16="http://schemas.microsoft.com/office/drawing/2014/main" id="{B292E74F-475B-0548-64F5-236FE2D0FD3D}"/>
              </a:ext>
            </a:extLst>
          </p:cNvPr>
          <p:cNvSpPr txBox="1"/>
          <p:nvPr/>
        </p:nvSpPr>
        <p:spPr>
          <a:xfrm>
            <a:off x="35496" y="136675"/>
            <a:ext cx="5377947" cy="53553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Tabellen øverst viser endringer i antall sysselsatte og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avtalte årsverk i perioden 2018 – 2020. Antallet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avtalte årsverk/sysselsatte i </a:t>
            </a:r>
            <a:r>
              <a:rPr lang="nb-NO" b="1" u="sng" dirty="0">
                <a:solidFill>
                  <a:schemeClr val="accent3">
                    <a:lumMod val="50000"/>
                  </a:schemeClr>
                </a:solidFill>
              </a:rPr>
              <a:t>Hitra kommune </a:t>
            </a:r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med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ett-</a:t>
            </a:r>
            <a:r>
              <a:rPr lang="nb-NO" dirty="0" err="1">
                <a:solidFill>
                  <a:schemeClr val="accent3">
                    <a:lumMod val="50000"/>
                  </a:schemeClr>
                </a:solidFill>
              </a:rPr>
              <a:t>årig</a:t>
            </a:r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 helse- og sosialfaglig utdanning endret seg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fra 81 til 87 i perioden. Antallet sysselsatte/avtalte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årsverk for ansatte uten helse- og sosialfaglig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utdanning endret seg fra 53 til 66. Sysselsatte/avtalte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årsverk for sykepleiere endret seg fra 32 til 42, og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sysselsatte/avtalte årsverk for vernepleiere/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Miljøterapeuter endret seg fra 13 til 23.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I 2020 var 48,6 sysselsatte med ett-</a:t>
            </a:r>
            <a:r>
              <a:rPr lang="nb-NO" dirty="0" err="1">
                <a:solidFill>
                  <a:schemeClr val="accent3">
                    <a:lumMod val="50000"/>
                  </a:schemeClr>
                </a:solidFill>
              </a:rPr>
              <a:t>årig</a:t>
            </a:r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 helse- og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sosialfaglig utdanning 55 år eller eldre. I høgskole-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gruppen var dette tallet 16,6 og for sysselsatte uten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helsefaglig utdanning var 31,2 av de sysselsatte 55 år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eller eldre.</a:t>
            </a:r>
          </a:p>
          <a:p>
            <a:endParaRPr lang="nb-NO" dirty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I 2021 var det i alt 145,12 avtalte årsverk. Herav 32,82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sykepleiere, 7,14 vernepleiere, 65,4 med ett-</a:t>
            </a:r>
            <a:r>
              <a:rPr lang="nb-NO" dirty="0" err="1">
                <a:solidFill>
                  <a:schemeClr val="accent3">
                    <a:lumMod val="50000"/>
                  </a:schemeClr>
                </a:solidFill>
              </a:rPr>
              <a:t>årig</a:t>
            </a:r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helse- og sosialfaglig utdanning og 24,23 assistenter.</a:t>
            </a:r>
          </a:p>
        </p:txBody>
      </p:sp>
      <p:pic>
        <p:nvPicPr>
          <p:cNvPr id="4" name="Plassholder for innhold 7">
            <a:extLst>
              <a:ext uri="{FF2B5EF4-FFF2-40B4-BE49-F238E27FC236}">
                <a16:creationId xmlns:a16="http://schemas.microsoft.com/office/drawing/2014/main" id="{2E5A0AED-A1A1-A510-CACF-A93DE1C949A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6872" y="136675"/>
            <a:ext cx="3633111" cy="1850705"/>
          </a:xfrm>
          <a:prstGeom prst="rect">
            <a:avLst/>
          </a:prstGeom>
          <a:effectLst>
            <a:glow rad="152400">
              <a:schemeClr val="accent3"/>
            </a:glow>
          </a:effectLst>
        </p:spPr>
      </p:pic>
      <p:pic>
        <p:nvPicPr>
          <p:cNvPr id="5" name="Plassholder for innhold 9">
            <a:extLst>
              <a:ext uri="{FF2B5EF4-FFF2-40B4-BE49-F238E27FC236}">
                <a16:creationId xmlns:a16="http://schemas.microsoft.com/office/drawing/2014/main" id="{E15FC42E-7871-C37F-5D1D-8B4D774C20C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6872" y="2258254"/>
            <a:ext cx="3633111" cy="1879120"/>
          </a:xfrm>
          <a:prstGeom prst="rect">
            <a:avLst/>
          </a:prstGeom>
          <a:effectLst>
            <a:glow rad="152400">
              <a:schemeClr val="accent3"/>
            </a:glow>
          </a:effectLst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80E6A15D-37B5-0F68-8FFB-47CAC36EAFA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6872" y="4509121"/>
            <a:ext cx="3633111" cy="1648716"/>
          </a:xfrm>
          <a:prstGeom prst="rect">
            <a:avLst/>
          </a:prstGeom>
          <a:effectLst>
            <a:glow rad="152400">
              <a:schemeClr val="accent3"/>
            </a:glow>
          </a:effectLst>
        </p:spPr>
      </p:pic>
    </p:spTree>
    <p:extLst>
      <p:ext uri="{BB962C8B-B14F-4D97-AF65-F5344CB8AC3E}">
        <p14:creationId xmlns:p14="http://schemas.microsoft.com/office/powerpoint/2010/main" val="266928137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7016" y="5645278"/>
            <a:ext cx="9158033" cy="1212725"/>
          </a:xfrm>
          <a:prstGeom prst="rect">
            <a:avLst/>
          </a:prstGeom>
        </p:spPr>
      </p:pic>
      <p:sp>
        <p:nvSpPr>
          <p:cNvPr id="3" name="TekstSylinder 2">
            <a:extLst>
              <a:ext uri="{FF2B5EF4-FFF2-40B4-BE49-F238E27FC236}">
                <a16:creationId xmlns:a16="http://schemas.microsoft.com/office/drawing/2014/main" id="{63806A9F-72D5-4DC9-61D5-DF5E7B6FCD7F}"/>
              </a:ext>
            </a:extLst>
          </p:cNvPr>
          <p:cNvSpPr txBox="1"/>
          <p:nvPr/>
        </p:nvSpPr>
        <p:spPr>
          <a:xfrm>
            <a:off x="79139" y="289966"/>
            <a:ext cx="5224059" cy="53553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Tabellen øverst viser endringer i antall sysselsatte og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avtalte årsverk i perioden 2018 – 2020. Antallet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avtalte årsverk/sysselsatte i </a:t>
            </a:r>
            <a:r>
              <a:rPr lang="nb-NO" b="1" u="sng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Frøya kommune </a:t>
            </a:r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med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ett-</a:t>
            </a:r>
            <a:r>
              <a:rPr lang="nb-NO" dirty="0" err="1">
                <a:solidFill>
                  <a:schemeClr val="accent3">
                    <a:lumMod val="50000"/>
                  </a:schemeClr>
                </a:solidFill>
              </a:rPr>
              <a:t>årig</a:t>
            </a:r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 helse- og sosialfaglig utdanning endret seg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fra 105 til 103 i perioden. Antallet sysselsatte/avtalte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årsverk for ansatte uten helse- og sosialfaglig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utdanning endret seg fra 83 til 78. Sysselsatte/avtalte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årsverk for sykepleiere endret seg fra 28 til 29, og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sysselsatte/avtalte årsverk for vernepleiere/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Miljøterapeuter endret seg fra 17 til 15.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I 2020 var 45,7 sysselsatte med ett-</a:t>
            </a:r>
            <a:r>
              <a:rPr lang="nb-NO" dirty="0" err="1">
                <a:solidFill>
                  <a:schemeClr val="accent3">
                    <a:lumMod val="50000"/>
                  </a:schemeClr>
                </a:solidFill>
              </a:rPr>
              <a:t>årig</a:t>
            </a:r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 helse- og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sosialfaglig utdanning 55 år eller eldre. I høgskole-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gruppen var dette tallet 12,3, for sysselsatte uten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helsefaglig utdanning var 28,3 av de sysselsatte 55 år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eller eldre. For universitetsgruppen tallet 4. </a:t>
            </a:r>
          </a:p>
          <a:p>
            <a:endParaRPr lang="nb-NO" dirty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I 2021 var det i alt 172,21 avtalte årsverk. Herav 19,16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sykepleiere, 7,08 vernepleiere, 80,66 med ett-</a:t>
            </a:r>
            <a:r>
              <a:rPr lang="nb-NO" dirty="0" err="1">
                <a:solidFill>
                  <a:schemeClr val="accent3">
                    <a:lumMod val="50000"/>
                  </a:schemeClr>
                </a:solidFill>
              </a:rPr>
              <a:t>årig</a:t>
            </a:r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helse- og sosialfaglig utdanning og 24,85 assistenter.</a:t>
            </a:r>
          </a:p>
        </p:txBody>
      </p:sp>
      <p:pic>
        <p:nvPicPr>
          <p:cNvPr id="4" name="Plassholder for innhold 9">
            <a:extLst>
              <a:ext uri="{FF2B5EF4-FFF2-40B4-BE49-F238E27FC236}">
                <a16:creationId xmlns:a16="http://schemas.microsoft.com/office/drawing/2014/main" id="{6C28F54F-0961-142C-D813-D2C6810125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588" y="95571"/>
            <a:ext cx="3624384" cy="1893269"/>
          </a:xfrm>
          <a:prstGeom prst="rect">
            <a:avLst/>
          </a:prstGeom>
          <a:effectLst>
            <a:glow rad="152400">
              <a:schemeClr val="accent3"/>
            </a:glow>
          </a:effectLst>
        </p:spPr>
      </p:pic>
      <p:pic>
        <p:nvPicPr>
          <p:cNvPr id="5" name="Plassholder for innhold 11">
            <a:extLst>
              <a:ext uri="{FF2B5EF4-FFF2-40B4-BE49-F238E27FC236}">
                <a16:creationId xmlns:a16="http://schemas.microsoft.com/office/drawing/2014/main" id="{E5CEFE4F-167F-D874-1C56-6BEDD185F1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588" y="2324660"/>
            <a:ext cx="3624384" cy="1941472"/>
          </a:xfrm>
          <a:prstGeom prst="rect">
            <a:avLst/>
          </a:prstGeom>
          <a:effectLst>
            <a:glow rad="152400">
              <a:schemeClr val="accent3"/>
            </a:glow>
          </a:effectLst>
        </p:spPr>
      </p:pic>
      <p:pic>
        <p:nvPicPr>
          <p:cNvPr id="6" name="Bilde 5" descr="Et bilde som inneholder bord&#10;&#10;Automatisk generert beskrivelse">
            <a:extLst>
              <a:ext uri="{FF2B5EF4-FFF2-40B4-BE49-F238E27FC236}">
                <a16:creationId xmlns:a16="http://schemas.microsoft.com/office/drawing/2014/main" id="{4E6D267D-4D5B-BDE4-44BE-85947AF5E24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588" y="4571959"/>
            <a:ext cx="3624384" cy="1646602"/>
          </a:xfrm>
          <a:prstGeom prst="rect">
            <a:avLst/>
          </a:prstGeom>
          <a:effectLst>
            <a:glow rad="152400">
              <a:schemeClr val="accent3"/>
            </a:glow>
          </a:effectLst>
        </p:spPr>
      </p:pic>
    </p:spTree>
    <p:extLst>
      <p:ext uri="{BB962C8B-B14F-4D97-AF65-F5344CB8AC3E}">
        <p14:creationId xmlns:p14="http://schemas.microsoft.com/office/powerpoint/2010/main" val="255416816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7016" y="5645278"/>
            <a:ext cx="9158033" cy="1212725"/>
          </a:xfrm>
          <a:prstGeom prst="rect">
            <a:avLst/>
          </a:prstGeom>
        </p:spPr>
      </p:pic>
      <p:sp>
        <p:nvSpPr>
          <p:cNvPr id="3" name="TekstSylinder 2">
            <a:extLst>
              <a:ext uri="{FF2B5EF4-FFF2-40B4-BE49-F238E27FC236}">
                <a16:creationId xmlns:a16="http://schemas.microsoft.com/office/drawing/2014/main" id="{F4DFC6A3-0D2D-6C93-B2ED-E076FE39A59B}"/>
              </a:ext>
            </a:extLst>
          </p:cNvPr>
          <p:cNvSpPr txBox="1"/>
          <p:nvPr/>
        </p:nvSpPr>
        <p:spPr>
          <a:xfrm>
            <a:off x="-16626" y="184290"/>
            <a:ext cx="5444439" cy="53553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Tabellen øverst viser endringer i antall sysselsatte og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avtalte årsverk i perioden 2018 – 2020. Antallet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avtalte årsverk/sysselsatte i </a:t>
            </a:r>
            <a:r>
              <a:rPr lang="nb-NO" b="1" u="sng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Ørland kommune </a:t>
            </a:r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med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ett-</a:t>
            </a:r>
            <a:r>
              <a:rPr lang="nb-NO" dirty="0" err="1">
                <a:solidFill>
                  <a:schemeClr val="accent3">
                    <a:lumMod val="50000"/>
                  </a:schemeClr>
                </a:solidFill>
              </a:rPr>
              <a:t>årig</a:t>
            </a:r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 helse- og sosialfaglig utdanning endret seg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fra 166 til 148 i perioden. Antallet sysselsatte/avtalte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årsverk for ansatte uten helse- og sosialfaglig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utdanning endret seg fra 146 til 145. Sysselsatte/avtalte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årsverk for sykepleiere endret seg fra 80 til 83, og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sysselsatte/avtalte årsverk for vernepleiere/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Miljøterapeuter holdt seg uendret på 35.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I 2020 var 109,3 sysselsatte med ett-</a:t>
            </a:r>
            <a:r>
              <a:rPr lang="nb-NO" dirty="0" err="1">
                <a:solidFill>
                  <a:schemeClr val="accent3">
                    <a:lumMod val="50000"/>
                  </a:schemeClr>
                </a:solidFill>
              </a:rPr>
              <a:t>årig</a:t>
            </a:r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 helse- og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sosialfaglig utdanning 55 år eller eldre. I høgskole-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gruppen var dette tallet 38 og for sysselsatte uten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helsefaglig utdanning var 65,1 av de sysselsatte 55 år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eller eldre.</a:t>
            </a:r>
          </a:p>
          <a:p>
            <a:endParaRPr lang="nb-NO" dirty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I 2021 var det i alt 290,34 avtalte årsverk. Herav 49,31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sykepleiere, 15,66 vernepleiere, 114,58 med ett-</a:t>
            </a:r>
            <a:r>
              <a:rPr lang="nb-NO" dirty="0" err="1">
                <a:solidFill>
                  <a:schemeClr val="accent3">
                    <a:lumMod val="50000"/>
                  </a:schemeClr>
                </a:solidFill>
              </a:rPr>
              <a:t>årig</a:t>
            </a:r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helse- og sosialfaglig utdanning og 61,25 assistenter.</a:t>
            </a:r>
          </a:p>
        </p:txBody>
      </p:sp>
      <p:pic>
        <p:nvPicPr>
          <p:cNvPr id="4" name="Plassholder for innhold 7">
            <a:extLst>
              <a:ext uri="{FF2B5EF4-FFF2-40B4-BE49-F238E27FC236}">
                <a16:creationId xmlns:a16="http://schemas.microsoft.com/office/drawing/2014/main" id="{236737DF-233C-F627-5045-A31C9B359A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8964" y="81488"/>
            <a:ext cx="3766865" cy="2038121"/>
          </a:xfrm>
          <a:prstGeom prst="rect">
            <a:avLst/>
          </a:prstGeom>
          <a:effectLst>
            <a:glow rad="152400">
              <a:schemeClr val="accent3"/>
            </a:glow>
          </a:effectLst>
        </p:spPr>
      </p:pic>
      <p:pic>
        <p:nvPicPr>
          <p:cNvPr id="5" name="Plassholder for innhold 9">
            <a:extLst>
              <a:ext uri="{FF2B5EF4-FFF2-40B4-BE49-F238E27FC236}">
                <a16:creationId xmlns:a16="http://schemas.microsoft.com/office/drawing/2014/main" id="{0D8459FE-910F-ADB2-CC41-96258D0F74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480" y="2303927"/>
            <a:ext cx="3797348" cy="1993841"/>
          </a:xfrm>
          <a:prstGeom prst="rect">
            <a:avLst/>
          </a:prstGeom>
          <a:effectLst>
            <a:glow rad="152400">
              <a:schemeClr val="accent3"/>
            </a:glow>
          </a:effectLst>
        </p:spPr>
      </p:pic>
      <p:pic>
        <p:nvPicPr>
          <p:cNvPr id="6" name="Bilde 5" descr="Et bilde som inneholder bord&#10;&#10;Automatisk generert beskrivelse">
            <a:extLst>
              <a:ext uri="{FF2B5EF4-FFF2-40B4-BE49-F238E27FC236}">
                <a16:creationId xmlns:a16="http://schemas.microsoft.com/office/drawing/2014/main" id="{E7BE8F69-388D-9AA0-A4C0-F90E259353D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481" y="4509120"/>
            <a:ext cx="3797348" cy="1728192"/>
          </a:xfrm>
          <a:prstGeom prst="rect">
            <a:avLst/>
          </a:prstGeom>
          <a:effectLst>
            <a:glow rad="152400">
              <a:schemeClr val="accent3"/>
            </a:glow>
          </a:effectLst>
        </p:spPr>
      </p:pic>
    </p:spTree>
    <p:extLst>
      <p:ext uri="{BB962C8B-B14F-4D97-AF65-F5344CB8AC3E}">
        <p14:creationId xmlns:p14="http://schemas.microsoft.com/office/powerpoint/2010/main" val="23728761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kstSylinder 12">
            <a:extLst>
              <a:ext uri="{FF2B5EF4-FFF2-40B4-BE49-F238E27FC236}">
                <a16:creationId xmlns:a16="http://schemas.microsoft.com/office/drawing/2014/main" id="{5B01AC4E-0C29-4A00-BF12-F057EFB4E94E}"/>
              </a:ext>
            </a:extLst>
          </p:cNvPr>
          <p:cNvSpPr txBox="1"/>
          <p:nvPr/>
        </p:nvSpPr>
        <p:spPr>
          <a:xfrm>
            <a:off x="146819" y="188640"/>
            <a:ext cx="5433293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KS sitt fremtidsverktøy viser at andel sysselsatte i % av befolkningen i </a:t>
            </a:r>
            <a:r>
              <a:rPr lang="nb-NO" b="1" u="sng" dirty="0">
                <a:solidFill>
                  <a:schemeClr val="accent3">
                    <a:lumMod val="50000"/>
                  </a:schemeClr>
                </a:solidFill>
              </a:rPr>
              <a:t>Aure kommune </a:t>
            </a:r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er 66 %, Andel av ansatte som jobber i helse og omsorg er 47 %. Andel av befolkningen i yrkesaktiv alder; 57 %, 32 % av befolkningen er over 60 år. 23 % av befolkningen lever i utenforskap og 16 % av barn lever i familier med vedvarende lav inntekt. Frafallsrate i </a:t>
            </a:r>
            <a:r>
              <a:rPr lang="nb-NO" dirty="0" err="1">
                <a:solidFill>
                  <a:schemeClr val="accent3">
                    <a:lumMod val="50000"/>
                  </a:schemeClr>
                </a:solidFill>
              </a:rPr>
              <a:t>vgs</a:t>
            </a:r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 er på 32 %.</a:t>
            </a:r>
          </a:p>
          <a:p>
            <a:endParaRPr lang="nb-NO" dirty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Hovedalternativet viser at i 2050 antall innbyggere i yrkesaktiv alder er 1793 (-248). Antall barn under 18 år 578 (-41). 127 (+ 74) innbyggere vil være 90 år eller eldre, mens 1058 (+ 260) vil være over pensjonsalder.</a:t>
            </a:r>
          </a:p>
          <a:p>
            <a:endParaRPr lang="nb-NO" dirty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I perioden 2020 til 2040 vil antall sysselsatte synke fra </a:t>
            </a:r>
            <a:r>
              <a:rPr lang="nb-NO" dirty="0" err="1">
                <a:solidFill>
                  <a:schemeClr val="accent3">
                    <a:lumMod val="50000"/>
                  </a:schemeClr>
                </a:solidFill>
              </a:rPr>
              <a:t>ca</a:t>
            </a:r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 1670 til 1550. Antall barn i grunnskolealder vil falle fra </a:t>
            </a:r>
            <a:r>
              <a:rPr lang="nb-NO" dirty="0" err="1">
                <a:solidFill>
                  <a:schemeClr val="accent3">
                    <a:lumMod val="50000"/>
                  </a:schemeClr>
                </a:solidFill>
              </a:rPr>
              <a:t>ca</a:t>
            </a:r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 389 til </a:t>
            </a:r>
            <a:r>
              <a:rPr lang="nb-NO" dirty="0" err="1">
                <a:solidFill>
                  <a:schemeClr val="accent3">
                    <a:lumMod val="50000"/>
                  </a:schemeClr>
                </a:solidFill>
              </a:rPr>
              <a:t>ca</a:t>
            </a:r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 361. Antall brukere av hjemmetjenester vil øke fra </a:t>
            </a:r>
            <a:r>
              <a:rPr lang="nb-NO" dirty="0" err="1">
                <a:solidFill>
                  <a:schemeClr val="accent3">
                    <a:lumMod val="50000"/>
                  </a:schemeClr>
                </a:solidFill>
              </a:rPr>
              <a:t>ca</a:t>
            </a:r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 300 til </a:t>
            </a:r>
            <a:r>
              <a:rPr lang="nb-NO" dirty="0" err="1">
                <a:solidFill>
                  <a:schemeClr val="accent3">
                    <a:lumMod val="50000"/>
                  </a:schemeClr>
                </a:solidFill>
              </a:rPr>
              <a:t>ca</a:t>
            </a:r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 301. Antall brukere av institusjonstjenester vil holde seg stabilt på </a:t>
            </a:r>
            <a:r>
              <a:rPr lang="nb-NO" dirty="0" err="1">
                <a:solidFill>
                  <a:schemeClr val="accent3">
                    <a:lumMod val="50000"/>
                  </a:schemeClr>
                </a:solidFill>
              </a:rPr>
              <a:t>ca</a:t>
            </a:r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 26. Antall i utenforskap vil falle fra </a:t>
            </a:r>
            <a:r>
              <a:rPr lang="nb-NO" dirty="0" err="1">
                <a:solidFill>
                  <a:schemeClr val="accent3">
                    <a:lumMod val="50000"/>
                  </a:schemeClr>
                </a:solidFill>
              </a:rPr>
              <a:t>ca</a:t>
            </a:r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 380 til </a:t>
            </a:r>
            <a:r>
              <a:rPr lang="nb-NO" dirty="0" err="1">
                <a:solidFill>
                  <a:schemeClr val="accent3">
                    <a:lumMod val="50000"/>
                  </a:schemeClr>
                </a:solidFill>
              </a:rPr>
              <a:t>ca</a:t>
            </a:r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 340. </a:t>
            </a:r>
          </a:p>
        </p:txBody>
      </p:sp>
      <p:pic>
        <p:nvPicPr>
          <p:cNvPr id="2" name="object 2">
            <a:extLst>
              <a:ext uri="{FF2B5EF4-FFF2-40B4-BE49-F238E27FC236}">
                <a16:creationId xmlns:a16="http://schemas.microsoft.com/office/drawing/2014/main" id="{01AA5A1B-9283-F292-E6AA-C74E4551DFF2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7016" y="5645278"/>
            <a:ext cx="9158033" cy="1212725"/>
          </a:xfrm>
          <a:prstGeom prst="rect">
            <a:avLst/>
          </a:prstGeom>
        </p:spPr>
      </p:pic>
      <p:pic>
        <p:nvPicPr>
          <p:cNvPr id="4" name="Bilde 3">
            <a:extLst>
              <a:ext uri="{FF2B5EF4-FFF2-40B4-BE49-F238E27FC236}">
                <a16:creationId xmlns:a16="http://schemas.microsoft.com/office/drawing/2014/main" id="{C87A14CD-D843-A445-75EB-570274C7FD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1795" y="2297124"/>
            <a:ext cx="3123306" cy="1998916"/>
          </a:xfrm>
          <a:prstGeom prst="rect">
            <a:avLst/>
          </a:prstGeom>
          <a:effectLst>
            <a:glow rad="152400">
              <a:schemeClr val="accent3"/>
            </a:glow>
          </a:effectLst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EEA14EC9-071C-1052-E01E-F8F529A248E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1798" y="53531"/>
            <a:ext cx="3123305" cy="2007317"/>
          </a:xfrm>
          <a:prstGeom prst="rect">
            <a:avLst/>
          </a:prstGeom>
          <a:effectLst>
            <a:glow rad="152400">
              <a:schemeClr val="accent3"/>
            </a:glow>
          </a:effectLst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B67D112A-1C17-45F8-8AE7-CE18C3D958C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1795" y="4509120"/>
            <a:ext cx="3123307" cy="1971766"/>
          </a:xfrm>
          <a:prstGeom prst="rect">
            <a:avLst/>
          </a:prstGeom>
          <a:effectLst>
            <a:glow rad="152400">
              <a:schemeClr val="accent3"/>
            </a:glow>
          </a:effectLst>
        </p:spPr>
      </p:pic>
    </p:spTree>
    <p:extLst>
      <p:ext uri="{BB962C8B-B14F-4D97-AF65-F5344CB8AC3E}">
        <p14:creationId xmlns:p14="http://schemas.microsoft.com/office/powerpoint/2010/main" val="223722161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7016" y="5645278"/>
            <a:ext cx="9158033" cy="1212725"/>
          </a:xfrm>
          <a:prstGeom prst="rect">
            <a:avLst/>
          </a:prstGeom>
        </p:spPr>
      </p:pic>
      <p:sp>
        <p:nvSpPr>
          <p:cNvPr id="3" name="TekstSylinder 2">
            <a:extLst>
              <a:ext uri="{FF2B5EF4-FFF2-40B4-BE49-F238E27FC236}">
                <a16:creationId xmlns:a16="http://schemas.microsoft.com/office/drawing/2014/main" id="{602B29A8-1ABB-761F-28BE-BAA2FFDB6E1E}"/>
              </a:ext>
            </a:extLst>
          </p:cNvPr>
          <p:cNvSpPr txBox="1"/>
          <p:nvPr/>
        </p:nvSpPr>
        <p:spPr>
          <a:xfrm>
            <a:off x="103912" y="188640"/>
            <a:ext cx="5377947" cy="53553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Tabellen øverst viser endringer i antall sysselsatte og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avtalte årsverk i perioden 2018 – 2020. Antallet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avtalte årsverk/sysselsatte i </a:t>
            </a:r>
            <a:r>
              <a:rPr lang="nb-NO" b="1" u="sng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Rennebu kommune </a:t>
            </a:r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med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ett-</a:t>
            </a:r>
            <a:r>
              <a:rPr lang="nb-NO" dirty="0" err="1">
                <a:solidFill>
                  <a:schemeClr val="accent3">
                    <a:lumMod val="50000"/>
                  </a:schemeClr>
                </a:solidFill>
              </a:rPr>
              <a:t>årig</a:t>
            </a:r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 helse- og sosialfaglig utdanning endret seg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fra 62 til 61 i perioden. Antallet sysselsatte/avtalte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årsverk for ansatte uten helse- og sosialfaglig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utdanning endret seg fra 57 til 51. Sysselsatte/avtalte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årsverk for sykepleiere endret seg fra 20 til 30, og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sysselsatte/avtalte årsverk for vernepleiere/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Miljøterapeuter endret seg fra 11 til 7.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I 2020 var 29,7 sysselsatte med ett-</a:t>
            </a:r>
            <a:r>
              <a:rPr lang="nb-NO" dirty="0" err="1">
                <a:solidFill>
                  <a:schemeClr val="accent3">
                    <a:lumMod val="50000"/>
                  </a:schemeClr>
                </a:solidFill>
              </a:rPr>
              <a:t>årig</a:t>
            </a:r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 helse- og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sosialfaglig utdanning 55 år eller eldre. I høgskole-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gruppen var dette tallet 7,1 og for sysselsatte uten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helsefaglig utdanning var 22,6 av de sysselsatte 55 år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eller eldre.</a:t>
            </a:r>
          </a:p>
          <a:p>
            <a:endParaRPr lang="nb-NO" dirty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I 2021 var det i alt 103,39 avtalte årsverk. Herav 21,65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sykepleiere, 4,98 vernepleiere, 47,22 med ett-</a:t>
            </a:r>
            <a:r>
              <a:rPr lang="nb-NO" dirty="0" err="1">
                <a:solidFill>
                  <a:schemeClr val="accent3">
                    <a:lumMod val="50000"/>
                  </a:schemeClr>
                </a:solidFill>
              </a:rPr>
              <a:t>årig</a:t>
            </a:r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helse- og sosialfaglig utdanning og 18,95 assistenter.</a:t>
            </a:r>
          </a:p>
        </p:txBody>
      </p:sp>
      <p:pic>
        <p:nvPicPr>
          <p:cNvPr id="4" name="Plassholder for innhold 7">
            <a:extLst>
              <a:ext uri="{FF2B5EF4-FFF2-40B4-BE49-F238E27FC236}">
                <a16:creationId xmlns:a16="http://schemas.microsoft.com/office/drawing/2014/main" id="{9BE68570-2542-2915-F870-4223DC8EF7A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8433" y="89061"/>
            <a:ext cx="3610032" cy="1899779"/>
          </a:xfrm>
          <a:prstGeom prst="rect">
            <a:avLst/>
          </a:prstGeom>
          <a:effectLst>
            <a:glow rad="152400">
              <a:schemeClr val="accent3"/>
            </a:glow>
          </a:effectLst>
        </p:spPr>
      </p:pic>
      <p:pic>
        <p:nvPicPr>
          <p:cNvPr id="5" name="Plassholder for innhold 9">
            <a:extLst>
              <a:ext uri="{FF2B5EF4-FFF2-40B4-BE49-F238E27FC236}">
                <a16:creationId xmlns:a16="http://schemas.microsoft.com/office/drawing/2014/main" id="{2CF19E02-593D-D38A-F344-32442C6D101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8433" y="2374231"/>
            <a:ext cx="3610032" cy="1864641"/>
          </a:xfrm>
          <a:prstGeom prst="rect">
            <a:avLst/>
          </a:prstGeom>
          <a:effectLst>
            <a:glow rad="152400">
              <a:schemeClr val="accent3"/>
            </a:glow>
          </a:effectLst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C89611CD-F1A5-F986-F5B3-D614641EBBA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8432" y="4621600"/>
            <a:ext cx="3611981" cy="1620950"/>
          </a:xfrm>
          <a:prstGeom prst="rect">
            <a:avLst/>
          </a:prstGeom>
          <a:effectLst>
            <a:glow rad="152400">
              <a:schemeClr val="accent3"/>
            </a:glow>
          </a:effectLst>
        </p:spPr>
      </p:pic>
    </p:spTree>
    <p:extLst>
      <p:ext uri="{BB962C8B-B14F-4D97-AF65-F5344CB8AC3E}">
        <p14:creationId xmlns:p14="http://schemas.microsoft.com/office/powerpoint/2010/main" val="241385098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7016" y="5645278"/>
            <a:ext cx="9158033" cy="1212725"/>
          </a:xfrm>
          <a:prstGeom prst="rect">
            <a:avLst/>
          </a:prstGeom>
        </p:spPr>
      </p:pic>
      <p:sp>
        <p:nvSpPr>
          <p:cNvPr id="3" name="TekstSylinder 2">
            <a:extLst>
              <a:ext uri="{FF2B5EF4-FFF2-40B4-BE49-F238E27FC236}">
                <a16:creationId xmlns:a16="http://schemas.microsoft.com/office/drawing/2014/main" id="{2B01166D-CFD7-B460-4882-C8B9AACEB4F3}"/>
              </a:ext>
            </a:extLst>
          </p:cNvPr>
          <p:cNvSpPr txBox="1"/>
          <p:nvPr/>
        </p:nvSpPr>
        <p:spPr>
          <a:xfrm>
            <a:off x="-7016" y="155173"/>
            <a:ext cx="5377947" cy="53553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Tabellen øverst viser endringer i antall sysselsatte og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avtalte årsverk i perioden 2018 – 2020. Antallet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avtalte årsverk/sysselsatte i </a:t>
            </a:r>
            <a:r>
              <a:rPr lang="nb-NO" b="1" u="sng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Rindal kommune </a:t>
            </a:r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med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ett-</a:t>
            </a:r>
            <a:r>
              <a:rPr lang="nb-NO" dirty="0" err="1">
                <a:solidFill>
                  <a:schemeClr val="accent3">
                    <a:lumMod val="50000"/>
                  </a:schemeClr>
                </a:solidFill>
              </a:rPr>
              <a:t>årig</a:t>
            </a:r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 helse- og sosialfaglig utdanning endret seg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fra 47 til 48 i perioden. Antallet sysselsatte/avtalte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årsverk for ansatte uten helse- og sosialfaglig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utdanning endret seg fra 42 til 40. Sysselsatte/avtalte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årsverk for sykepleiere endret seg fra 24 til 25, og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sysselsatte/avtalte årsverk for vernepleiere/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Miljøterapeuter endret seg fra 11 til 13.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I 2020 var 27,4 sysselsatte med ett-</a:t>
            </a:r>
            <a:r>
              <a:rPr lang="nb-NO" dirty="0" err="1">
                <a:solidFill>
                  <a:schemeClr val="accent3">
                    <a:lumMod val="50000"/>
                  </a:schemeClr>
                </a:solidFill>
              </a:rPr>
              <a:t>årig</a:t>
            </a:r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 helse- og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sosialfaglig utdanning 55 år eller eldre. I høgskole-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gruppen var dette tallet 9,1 og for sysselsatte uten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helsefaglig utdanning var 14,3 av de sysselsatte 55 år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eller eldre.</a:t>
            </a:r>
          </a:p>
          <a:p>
            <a:endParaRPr lang="nb-NO" dirty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I 2021 var det i alt 102,23 avtalte årsverk. Herav 23,22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sykepleiere, 8,20 vernepleiere, 39,07 med ett-</a:t>
            </a:r>
            <a:r>
              <a:rPr lang="nb-NO" dirty="0" err="1">
                <a:solidFill>
                  <a:schemeClr val="accent3">
                    <a:lumMod val="50000"/>
                  </a:schemeClr>
                </a:solidFill>
              </a:rPr>
              <a:t>årig</a:t>
            </a:r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helse- og sosialfaglig utdanning og 17,63 assistenter.</a:t>
            </a:r>
          </a:p>
        </p:txBody>
      </p:sp>
      <p:pic>
        <p:nvPicPr>
          <p:cNvPr id="4" name="Plassholder for innhold 7">
            <a:extLst>
              <a:ext uri="{FF2B5EF4-FFF2-40B4-BE49-F238E27FC236}">
                <a16:creationId xmlns:a16="http://schemas.microsoft.com/office/drawing/2014/main" id="{697E46E8-0BA0-18EA-72B0-A7A59DBE885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3160" y="103799"/>
            <a:ext cx="3703863" cy="2021779"/>
          </a:xfrm>
          <a:prstGeom prst="rect">
            <a:avLst/>
          </a:prstGeom>
          <a:effectLst>
            <a:glow rad="152400">
              <a:schemeClr val="accent3"/>
            </a:glow>
          </a:effectLst>
        </p:spPr>
      </p:pic>
      <p:pic>
        <p:nvPicPr>
          <p:cNvPr id="5" name="Plassholder for innhold 9">
            <a:extLst>
              <a:ext uri="{FF2B5EF4-FFF2-40B4-BE49-F238E27FC236}">
                <a16:creationId xmlns:a16="http://schemas.microsoft.com/office/drawing/2014/main" id="{DDECC08E-9851-B452-76FF-B90C3F5BECC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3159" y="2395164"/>
            <a:ext cx="3703863" cy="1899013"/>
          </a:xfrm>
          <a:prstGeom prst="rect">
            <a:avLst/>
          </a:prstGeom>
          <a:effectLst>
            <a:glow rad="152400">
              <a:schemeClr val="accent3"/>
            </a:glow>
          </a:effectLst>
        </p:spPr>
      </p:pic>
      <p:pic>
        <p:nvPicPr>
          <p:cNvPr id="6" name="Bilde 5" descr="Et bilde som inneholder bord&#10;&#10;Automatisk generert beskrivelse">
            <a:extLst>
              <a:ext uri="{FF2B5EF4-FFF2-40B4-BE49-F238E27FC236}">
                <a16:creationId xmlns:a16="http://schemas.microsoft.com/office/drawing/2014/main" id="{7C7666E4-7565-63B1-5FC4-0623606709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3159" y="4563763"/>
            <a:ext cx="3703863" cy="1675827"/>
          </a:xfrm>
          <a:prstGeom prst="rect">
            <a:avLst/>
          </a:prstGeom>
          <a:effectLst>
            <a:glow rad="152400">
              <a:schemeClr val="accent3"/>
            </a:glow>
          </a:effectLst>
        </p:spPr>
      </p:pic>
    </p:spTree>
    <p:extLst>
      <p:ext uri="{BB962C8B-B14F-4D97-AF65-F5344CB8AC3E}">
        <p14:creationId xmlns:p14="http://schemas.microsoft.com/office/powerpoint/2010/main" val="211404475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7016" y="5645278"/>
            <a:ext cx="9158033" cy="1212725"/>
          </a:xfrm>
          <a:prstGeom prst="rect">
            <a:avLst/>
          </a:prstGeom>
        </p:spPr>
      </p:pic>
      <p:sp>
        <p:nvSpPr>
          <p:cNvPr id="3" name="TekstSylinder 2">
            <a:extLst>
              <a:ext uri="{FF2B5EF4-FFF2-40B4-BE49-F238E27FC236}">
                <a16:creationId xmlns:a16="http://schemas.microsoft.com/office/drawing/2014/main" id="{963A74A6-B419-6E5C-25C7-45BFEACC27C5}"/>
              </a:ext>
            </a:extLst>
          </p:cNvPr>
          <p:cNvSpPr txBox="1"/>
          <p:nvPr/>
        </p:nvSpPr>
        <p:spPr>
          <a:xfrm>
            <a:off x="0" y="289966"/>
            <a:ext cx="5444439" cy="53553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Tabellen øverst viser endringer i antall sysselsatte og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avtalte årsverk i perioden 2018 – 2020. Antallet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avtalte årsverk/sysselsatte i </a:t>
            </a:r>
            <a:r>
              <a:rPr lang="nb-NO" b="1" u="sng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Surnadal kommune </a:t>
            </a:r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med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ett-</a:t>
            </a:r>
            <a:r>
              <a:rPr lang="nb-NO" dirty="0" err="1">
                <a:solidFill>
                  <a:schemeClr val="accent3">
                    <a:lumMod val="50000"/>
                  </a:schemeClr>
                </a:solidFill>
              </a:rPr>
              <a:t>årig</a:t>
            </a:r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 helse- og sosialfaglig utdanning endret seg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fra 124 til 126 i perioden. Antallet sysselsatte/avtalte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årsverk for ansatte uten helse- og sosialfaglig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utdanning endret seg fra 119 til 111. Sysselsatte/avtalte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årsverk for sykepleiere er stabilt på 47 og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sysselsatte/avtalte årsverk for vernepleiere/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Miljøterapeuter endret seg fra 30 til 33.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I 2020 var 86,6 sysselsatte med ett-</a:t>
            </a:r>
            <a:r>
              <a:rPr lang="nb-NO" dirty="0" err="1">
                <a:solidFill>
                  <a:schemeClr val="accent3">
                    <a:lumMod val="50000"/>
                  </a:schemeClr>
                </a:solidFill>
              </a:rPr>
              <a:t>årig</a:t>
            </a:r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 helse- og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sosialfaglig utdanning 55 år eller eldre. I høgskole-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gruppen var dette tallet 27,5, for sysselsatte uten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helsefaglig utdanning var 53,7 av de sysselsatte 55 år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eller eldre. Tallet for universitetsgruppen er 5,4.</a:t>
            </a:r>
          </a:p>
          <a:p>
            <a:endParaRPr lang="nb-NO" dirty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I 2021 var det i alt 245,45 avtalte årsverk. Herav 55,73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sykepleiere, 21,53 vernepleiere, 96,88 med ett-</a:t>
            </a:r>
            <a:r>
              <a:rPr lang="nb-NO" dirty="0" err="1">
                <a:solidFill>
                  <a:schemeClr val="accent3">
                    <a:lumMod val="50000"/>
                  </a:schemeClr>
                </a:solidFill>
              </a:rPr>
              <a:t>årig</a:t>
            </a:r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helse- og sosialfaglig utdanning og 42,55 assistenter.</a:t>
            </a:r>
          </a:p>
        </p:txBody>
      </p:sp>
      <p:pic>
        <p:nvPicPr>
          <p:cNvPr id="4" name="Plassholder for innhold 7">
            <a:extLst>
              <a:ext uri="{FF2B5EF4-FFF2-40B4-BE49-F238E27FC236}">
                <a16:creationId xmlns:a16="http://schemas.microsoft.com/office/drawing/2014/main" id="{F5A93D27-A656-E69B-446A-3944F5CD71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0856" y="84009"/>
            <a:ext cx="3742127" cy="1976839"/>
          </a:xfrm>
          <a:prstGeom prst="rect">
            <a:avLst/>
          </a:prstGeom>
          <a:effectLst>
            <a:glow rad="152400">
              <a:schemeClr val="accent3"/>
            </a:glow>
          </a:effectLst>
        </p:spPr>
      </p:pic>
      <p:pic>
        <p:nvPicPr>
          <p:cNvPr id="5" name="Plassholder for innhold 9">
            <a:extLst>
              <a:ext uri="{FF2B5EF4-FFF2-40B4-BE49-F238E27FC236}">
                <a16:creationId xmlns:a16="http://schemas.microsoft.com/office/drawing/2014/main" id="{151BAF4D-5D40-01AA-BD49-92C8F3FA2C5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4885" y="2304939"/>
            <a:ext cx="3746156" cy="1924192"/>
          </a:xfrm>
          <a:prstGeom prst="rect">
            <a:avLst/>
          </a:prstGeom>
          <a:effectLst>
            <a:glow rad="152400">
              <a:schemeClr val="accent3"/>
            </a:glow>
          </a:effectLst>
        </p:spPr>
      </p:pic>
      <p:pic>
        <p:nvPicPr>
          <p:cNvPr id="6" name="Bilde 5" descr="Et bilde som inneholder bord&#10;&#10;Automatisk generert beskrivelse">
            <a:extLst>
              <a:ext uri="{FF2B5EF4-FFF2-40B4-BE49-F238E27FC236}">
                <a16:creationId xmlns:a16="http://schemas.microsoft.com/office/drawing/2014/main" id="{05305E1F-7B9E-9842-EFA6-1AEA7EDB16F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6826" y="4473222"/>
            <a:ext cx="3746157" cy="1697747"/>
          </a:xfrm>
          <a:prstGeom prst="rect">
            <a:avLst/>
          </a:prstGeom>
          <a:effectLst>
            <a:glow rad="152400">
              <a:schemeClr val="accent3"/>
            </a:glow>
          </a:effectLst>
        </p:spPr>
      </p:pic>
    </p:spTree>
    <p:extLst>
      <p:ext uri="{BB962C8B-B14F-4D97-AF65-F5344CB8AC3E}">
        <p14:creationId xmlns:p14="http://schemas.microsoft.com/office/powerpoint/2010/main" val="120719269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7016" y="5645278"/>
            <a:ext cx="9158033" cy="1212725"/>
          </a:xfrm>
          <a:prstGeom prst="rect">
            <a:avLst/>
          </a:prstGeom>
        </p:spPr>
      </p:pic>
      <p:sp>
        <p:nvSpPr>
          <p:cNvPr id="3" name="TekstSylinder 2">
            <a:extLst>
              <a:ext uri="{FF2B5EF4-FFF2-40B4-BE49-F238E27FC236}">
                <a16:creationId xmlns:a16="http://schemas.microsoft.com/office/drawing/2014/main" id="{963A74A6-B419-6E5C-25C7-45BFEACC27C5}"/>
              </a:ext>
            </a:extLst>
          </p:cNvPr>
          <p:cNvSpPr txBox="1"/>
          <p:nvPr/>
        </p:nvSpPr>
        <p:spPr>
          <a:xfrm>
            <a:off x="1619672" y="191461"/>
            <a:ext cx="52393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800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Sammenstilling antall årsverk 2021</a:t>
            </a:r>
          </a:p>
        </p:txBody>
      </p:sp>
      <p:graphicFrame>
        <p:nvGraphicFramePr>
          <p:cNvPr id="4" name="Tabell 4">
            <a:extLst>
              <a:ext uri="{FF2B5EF4-FFF2-40B4-BE49-F238E27FC236}">
                <a16:creationId xmlns:a16="http://schemas.microsoft.com/office/drawing/2014/main" id="{302A73F4-9D42-F971-971E-4FE294BAC4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830116"/>
              </p:ext>
            </p:extLst>
          </p:nvPr>
        </p:nvGraphicFramePr>
        <p:xfrm>
          <a:off x="1" y="908720"/>
          <a:ext cx="9158030" cy="434848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915803">
                  <a:extLst>
                    <a:ext uri="{9D8B030D-6E8A-4147-A177-3AD203B41FA5}">
                      <a16:colId xmlns:a16="http://schemas.microsoft.com/office/drawing/2014/main" val="444344187"/>
                    </a:ext>
                  </a:extLst>
                </a:gridCol>
                <a:gridCol w="915803">
                  <a:extLst>
                    <a:ext uri="{9D8B030D-6E8A-4147-A177-3AD203B41FA5}">
                      <a16:colId xmlns:a16="http://schemas.microsoft.com/office/drawing/2014/main" val="2960619069"/>
                    </a:ext>
                  </a:extLst>
                </a:gridCol>
                <a:gridCol w="915803">
                  <a:extLst>
                    <a:ext uri="{9D8B030D-6E8A-4147-A177-3AD203B41FA5}">
                      <a16:colId xmlns:a16="http://schemas.microsoft.com/office/drawing/2014/main" val="1933694772"/>
                    </a:ext>
                  </a:extLst>
                </a:gridCol>
                <a:gridCol w="915803">
                  <a:extLst>
                    <a:ext uri="{9D8B030D-6E8A-4147-A177-3AD203B41FA5}">
                      <a16:colId xmlns:a16="http://schemas.microsoft.com/office/drawing/2014/main" val="92684538"/>
                    </a:ext>
                  </a:extLst>
                </a:gridCol>
                <a:gridCol w="915803">
                  <a:extLst>
                    <a:ext uri="{9D8B030D-6E8A-4147-A177-3AD203B41FA5}">
                      <a16:colId xmlns:a16="http://schemas.microsoft.com/office/drawing/2014/main" val="4125297077"/>
                    </a:ext>
                  </a:extLst>
                </a:gridCol>
                <a:gridCol w="915803">
                  <a:extLst>
                    <a:ext uri="{9D8B030D-6E8A-4147-A177-3AD203B41FA5}">
                      <a16:colId xmlns:a16="http://schemas.microsoft.com/office/drawing/2014/main" val="3218295009"/>
                    </a:ext>
                  </a:extLst>
                </a:gridCol>
                <a:gridCol w="915803">
                  <a:extLst>
                    <a:ext uri="{9D8B030D-6E8A-4147-A177-3AD203B41FA5}">
                      <a16:colId xmlns:a16="http://schemas.microsoft.com/office/drawing/2014/main" val="2585784004"/>
                    </a:ext>
                  </a:extLst>
                </a:gridCol>
                <a:gridCol w="915803">
                  <a:extLst>
                    <a:ext uri="{9D8B030D-6E8A-4147-A177-3AD203B41FA5}">
                      <a16:colId xmlns:a16="http://schemas.microsoft.com/office/drawing/2014/main" val="1432759193"/>
                    </a:ext>
                  </a:extLst>
                </a:gridCol>
                <a:gridCol w="915803">
                  <a:extLst>
                    <a:ext uri="{9D8B030D-6E8A-4147-A177-3AD203B41FA5}">
                      <a16:colId xmlns:a16="http://schemas.microsoft.com/office/drawing/2014/main" val="1054390337"/>
                    </a:ext>
                  </a:extLst>
                </a:gridCol>
                <a:gridCol w="915803">
                  <a:extLst>
                    <a:ext uri="{9D8B030D-6E8A-4147-A177-3AD203B41FA5}">
                      <a16:colId xmlns:a16="http://schemas.microsoft.com/office/drawing/2014/main" val="308874318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nb-NO" sz="1200" dirty="0"/>
                        <a:t>Kommune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200" dirty="0"/>
                        <a:t>Omsorgs-tjenesten i alt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200" dirty="0"/>
                        <a:t>Sykepleiere m/</a:t>
                      </a:r>
                      <a:r>
                        <a:rPr lang="nb-NO" sz="1200" dirty="0" err="1"/>
                        <a:t>vd.utd</a:t>
                      </a:r>
                      <a:endParaRPr lang="nb-NO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200" dirty="0"/>
                        <a:t>Sykepleiere u/</a:t>
                      </a:r>
                      <a:r>
                        <a:rPr lang="nb-NO" sz="1200" dirty="0" err="1"/>
                        <a:t>vd-utd</a:t>
                      </a:r>
                      <a:r>
                        <a:rPr lang="nb-NO" sz="1200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200" dirty="0"/>
                        <a:t>Vernepleier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200" dirty="0"/>
                        <a:t>Hjelpepleier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200" dirty="0"/>
                        <a:t>Omsorgs-arbeider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200" dirty="0"/>
                        <a:t>Barne- og ungdoms- arbeider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200" dirty="0"/>
                        <a:t>Helsefag- arbeider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200" dirty="0"/>
                        <a:t>Assistent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50953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b-NO" sz="1400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Skaun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158,68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11,53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27,25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13,40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32,78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1,24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2,89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25,05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22,07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58605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b-NO" sz="1400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Orkland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521,50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8,30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73,48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22,63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119,37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19,49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10,59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84,47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118,08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07144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b-NO" sz="1400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Heim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174,51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4,62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26,78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9,15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41,75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5,62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0,41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28,79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26,68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73412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b-NO" sz="1400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Aure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131,71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2,09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27,25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4,43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28,80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1,69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0,19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28,25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19,66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93185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b-NO" sz="1400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Hitra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145,12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4,10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28,72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7,18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30,72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1,50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0,41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32,77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24,23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3295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b-NO" sz="1400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Frøya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172,21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1,0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18,16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7,08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42,82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5,36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1,20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31,28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24,85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12351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b-NO" sz="1400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Ørland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290,34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10,43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38,88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15,66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46,46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14,83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8,26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45,03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61,25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22298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b-NO" sz="1400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Rennebu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103,39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3,96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17,69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4,98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15,52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7,28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0,79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23,23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18,95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83209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b-NO" sz="1400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Rindal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102,23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5,14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18,08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8,20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15,58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7,70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3,67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12,12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17,63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12124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b-NO" sz="1400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Surnadal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245,45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11,22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44,51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21,53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40,63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11,37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4,70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40,18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42,55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91271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9719076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7016" y="5645278"/>
            <a:ext cx="9158033" cy="1212725"/>
          </a:xfrm>
          <a:prstGeom prst="rect">
            <a:avLst/>
          </a:prstGeom>
        </p:spPr>
      </p:pic>
      <p:sp>
        <p:nvSpPr>
          <p:cNvPr id="3" name="TekstSylinder 2">
            <a:extLst>
              <a:ext uri="{FF2B5EF4-FFF2-40B4-BE49-F238E27FC236}">
                <a16:creationId xmlns:a16="http://schemas.microsoft.com/office/drawing/2014/main" id="{963A74A6-B419-6E5C-25C7-45BFEACC27C5}"/>
              </a:ext>
            </a:extLst>
          </p:cNvPr>
          <p:cNvSpPr txBox="1"/>
          <p:nvPr/>
        </p:nvSpPr>
        <p:spPr>
          <a:xfrm>
            <a:off x="395536" y="188640"/>
            <a:ext cx="88090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Sammenstilling antall sysselsatte 55 + fordelt på utdanningsnivå 2020</a:t>
            </a:r>
          </a:p>
        </p:txBody>
      </p:sp>
      <p:graphicFrame>
        <p:nvGraphicFramePr>
          <p:cNvPr id="4" name="Tabell 4">
            <a:extLst>
              <a:ext uri="{FF2B5EF4-FFF2-40B4-BE49-F238E27FC236}">
                <a16:creationId xmlns:a16="http://schemas.microsoft.com/office/drawing/2014/main" id="{2AA9E194-8ADF-C4F3-EAEC-9861125D03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0958151"/>
              </p:ext>
            </p:extLst>
          </p:nvPr>
        </p:nvGraphicFramePr>
        <p:xfrm>
          <a:off x="683568" y="1062005"/>
          <a:ext cx="7992885" cy="434848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598577">
                  <a:extLst>
                    <a:ext uri="{9D8B030D-6E8A-4147-A177-3AD203B41FA5}">
                      <a16:colId xmlns:a16="http://schemas.microsoft.com/office/drawing/2014/main" val="3548697108"/>
                    </a:ext>
                  </a:extLst>
                </a:gridCol>
                <a:gridCol w="1598577">
                  <a:extLst>
                    <a:ext uri="{9D8B030D-6E8A-4147-A177-3AD203B41FA5}">
                      <a16:colId xmlns:a16="http://schemas.microsoft.com/office/drawing/2014/main" val="603727796"/>
                    </a:ext>
                  </a:extLst>
                </a:gridCol>
                <a:gridCol w="1598577">
                  <a:extLst>
                    <a:ext uri="{9D8B030D-6E8A-4147-A177-3AD203B41FA5}">
                      <a16:colId xmlns:a16="http://schemas.microsoft.com/office/drawing/2014/main" val="985768110"/>
                    </a:ext>
                  </a:extLst>
                </a:gridCol>
                <a:gridCol w="1598577">
                  <a:extLst>
                    <a:ext uri="{9D8B030D-6E8A-4147-A177-3AD203B41FA5}">
                      <a16:colId xmlns:a16="http://schemas.microsoft.com/office/drawing/2014/main" val="3733618984"/>
                    </a:ext>
                  </a:extLst>
                </a:gridCol>
                <a:gridCol w="1598577">
                  <a:extLst>
                    <a:ext uri="{9D8B030D-6E8A-4147-A177-3AD203B41FA5}">
                      <a16:colId xmlns:a16="http://schemas.microsoft.com/office/drawing/2014/main" val="112349929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nb-N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/>
                        <a:t>1-årig helse- og sosialfag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/>
                        <a:t>Høgskolenivå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/>
                        <a:t>Assistenter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/>
                        <a:t>Universitets- nivå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44732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Skaun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36,9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14,8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20,1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28845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Orkland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291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135,3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132,7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23,8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28300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Heim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64,2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21,3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40,8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89788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Aure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48,7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30,2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6659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Hitra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48,6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16,6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31,2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81262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Frøya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45,7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12,3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28,3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08825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Ørland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109,3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38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65,1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0575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Rennebu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29,7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7,1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22,6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76038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Rindal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27,4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9,1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14,3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37815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Surnadal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86,6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27,5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53,7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5,4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72746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7451162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331640" y="4797152"/>
            <a:ext cx="5032375" cy="10490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nb-NO" sz="5050" dirty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Demens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nb-NO" sz="1600" dirty="0">
                <a:hlinkClick r:id="rId2"/>
              </a:rPr>
              <a:t>Demenskartet – Aldring og helse</a:t>
            </a:r>
            <a:endParaRPr sz="16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0690941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7016" y="5645278"/>
            <a:ext cx="9158033" cy="1212725"/>
          </a:xfrm>
          <a:prstGeom prst="rect">
            <a:avLst/>
          </a:prstGeom>
        </p:spPr>
      </p:pic>
      <p:pic>
        <p:nvPicPr>
          <p:cNvPr id="5" name="Bilde 4" descr="Et bilde som inneholder kart&#10;&#10;Automatisk generert beskrivelse">
            <a:extLst>
              <a:ext uri="{FF2B5EF4-FFF2-40B4-BE49-F238E27FC236}">
                <a16:creationId xmlns:a16="http://schemas.microsoft.com/office/drawing/2014/main" id="{BB9893FB-7FA3-89E6-5786-095228A4EC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139739"/>
            <a:ext cx="5508104" cy="2002409"/>
          </a:xfrm>
          <a:prstGeom prst="rect">
            <a:avLst/>
          </a:prstGeom>
          <a:effectLst>
            <a:glow rad="152400">
              <a:schemeClr val="accent3"/>
            </a:glow>
          </a:effectLst>
        </p:spPr>
      </p:pic>
      <p:pic>
        <p:nvPicPr>
          <p:cNvPr id="6" name="Bilde 5" descr="Et bilde som inneholder kart&#10;&#10;Automatisk generert beskrivelse">
            <a:extLst>
              <a:ext uri="{FF2B5EF4-FFF2-40B4-BE49-F238E27FC236}">
                <a16:creationId xmlns:a16="http://schemas.microsoft.com/office/drawing/2014/main" id="{D0F0F75A-E096-F6EB-425F-DA0ED7873EA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2425540"/>
            <a:ext cx="5500301" cy="2006921"/>
          </a:xfrm>
          <a:prstGeom prst="rect">
            <a:avLst/>
          </a:prstGeom>
          <a:effectLst>
            <a:glow rad="152400">
              <a:schemeClr val="accent3"/>
            </a:glow>
          </a:effectLst>
        </p:spPr>
      </p:pic>
      <p:pic>
        <p:nvPicPr>
          <p:cNvPr id="7" name="Bilde 6" descr="Et bilde som inneholder kart&#10;&#10;Automatisk generert beskrivelse">
            <a:extLst>
              <a:ext uri="{FF2B5EF4-FFF2-40B4-BE49-F238E27FC236}">
                <a16:creationId xmlns:a16="http://schemas.microsoft.com/office/drawing/2014/main" id="{A9DA9E70-9EC3-4655-ECDD-FB2FB36009C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4715853"/>
            <a:ext cx="5495368" cy="2002409"/>
          </a:xfrm>
          <a:prstGeom prst="rect">
            <a:avLst/>
          </a:prstGeom>
          <a:effectLst>
            <a:glow rad="152400">
              <a:schemeClr val="accent3"/>
            </a:glow>
          </a:effectLst>
        </p:spPr>
      </p:pic>
      <p:sp>
        <p:nvSpPr>
          <p:cNvPr id="8" name="TekstSylinder 7">
            <a:extLst>
              <a:ext uri="{FF2B5EF4-FFF2-40B4-BE49-F238E27FC236}">
                <a16:creationId xmlns:a16="http://schemas.microsoft.com/office/drawing/2014/main" id="{BE05657E-D9F8-1D00-14D8-DA50A4698527}"/>
              </a:ext>
            </a:extLst>
          </p:cNvPr>
          <p:cNvSpPr txBox="1"/>
          <p:nvPr/>
        </p:nvSpPr>
        <p:spPr>
          <a:xfrm>
            <a:off x="101271" y="150225"/>
            <a:ext cx="3544817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b="1" u="sng" dirty="0">
                <a:solidFill>
                  <a:schemeClr val="accent3">
                    <a:lumMod val="50000"/>
                  </a:schemeClr>
                </a:solidFill>
              </a:rPr>
              <a:t>Skaun kommune </a:t>
            </a:r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hadde i 2020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129 innbyggere med demens-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sykdom. Dette utgjorde 1,55 % av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befolkningen.</a:t>
            </a:r>
          </a:p>
          <a:p>
            <a:endParaRPr lang="nb-NO" dirty="0">
              <a:solidFill>
                <a:schemeClr val="accent3">
                  <a:lumMod val="50000"/>
                </a:schemeClr>
              </a:solidFill>
            </a:endParaRPr>
          </a:p>
          <a:p>
            <a:endParaRPr lang="nb-NO" dirty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I 2040 vil 282 av innbyggerne ha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Demenssykdom. Dette vil utgjøre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2,77 % av befolkningen.</a:t>
            </a:r>
          </a:p>
          <a:p>
            <a:endParaRPr lang="nb-NO" dirty="0">
              <a:solidFill>
                <a:schemeClr val="accent3">
                  <a:lumMod val="50000"/>
                </a:schemeClr>
              </a:solidFill>
            </a:endParaRPr>
          </a:p>
          <a:p>
            <a:endParaRPr lang="nb-NO" dirty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I 2050 vil 378 av innbyggerne ha en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demenssykdom. Noe som utgjør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3,51 % av befolkningen.</a:t>
            </a:r>
          </a:p>
          <a:p>
            <a:endParaRPr lang="nb-NO" dirty="0">
              <a:solidFill>
                <a:schemeClr val="accent3">
                  <a:lumMod val="50000"/>
                </a:schemeClr>
              </a:solidFill>
            </a:endParaRPr>
          </a:p>
          <a:p>
            <a:endParaRPr lang="nb-NO" dirty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Demensandelen i Skaun øker i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perioden 2020 til 2050 med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126,45 %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43025677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7016" y="5645278"/>
            <a:ext cx="9158033" cy="1212725"/>
          </a:xfrm>
          <a:prstGeom prst="rect">
            <a:avLst/>
          </a:prstGeom>
        </p:spPr>
      </p:pic>
      <p:pic>
        <p:nvPicPr>
          <p:cNvPr id="3" name="Bilde 2" descr="Et bilde som inneholder kart&#10;&#10;Automatisk generert beskrivelse">
            <a:extLst>
              <a:ext uri="{FF2B5EF4-FFF2-40B4-BE49-F238E27FC236}">
                <a16:creationId xmlns:a16="http://schemas.microsoft.com/office/drawing/2014/main" id="{6FBEBAD0-1468-B3DA-853B-4185DBD5FD6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79" y="44624"/>
            <a:ext cx="5589342" cy="2093770"/>
          </a:xfrm>
          <a:prstGeom prst="rect">
            <a:avLst/>
          </a:prstGeom>
          <a:effectLst>
            <a:glow rad="152400">
              <a:schemeClr val="accent3"/>
            </a:glow>
          </a:effectLst>
        </p:spPr>
      </p:pic>
      <p:pic>
        <p:nvPicPr>
          <p:cNvPr id="4" name="Bilde 3" descr="Et bilde som inneholder kart&#10;&#10;Automatisk generert beskrivelse">
            <a:extLst>
              <a:ext uri="{FF2B5EF4-FFF2-40B4-BE49-F238E27FC236}">
                <a16:creationId xmlns:a16="http://schemas.microsoft.com/office/drawing/2014/main" id="{EAA61499-3356-EED3-DC39-07A62910D4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79" y="2348880"/>
            <a:ext cx="5589341" cy="2093770"/>
          </a:xfrm>
          <a:prstGeom prst="rect">
            <a:avLst/>
          </a:prstGeom>
          <a:effectLst>
            <a:glow rad="152400">
              <a:schemeClr val="accent3"/>
            </a:glow>
          </a:effectLst>
        </p:spPr>
      </p:pic>
      <p:pic>
        <p:nvPicPr>
          <p:cNvPr id="5" name="Bilde 4" descr="Et bilde som inneholder kart&#10;&#10;Automatisk generert beskrivelse">
            <a:extLst>
              <a:ext uri="{FF2B5EF4-FFF2-40B4-BE49-F238E27FC236}">
                <a16:creationId xmlns:a16="http://schemas.microsoft.com/office/drawing/2014/main" id="{48F35695-AFDF-4C38-7448-D51C1CF6AC1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4653136"/>
            <a:ext cx="5537543" cy="2114881"/>
          </a:xfrm>
          <a:prstGeom prst="rect">
            <a:avLst/>
          </a:prstGeom>
          <a:effectLst>
            <a:glow rad="152400">
              <a:schemeClr val="accent3"/>
            </a:glow>
          </a:effectLst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5F277021-56AC-7433-5C02-837A3114C3D8}"/>
              </a:ext>
            </a:extLst>
          </p:cNvPr>
          <p:cNvSpPr txBox="1"/>
          <p:nvPr/>
        </p:nvSpPr>
        <p:spPr>
          <a:xfrm>
            <a:off x="62779" y="199980"/>
            <a:ext cx="3544817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b="1" u="sng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Orkland kommune </a:t>
            </a:r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hadde i 2020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429 innbyggere med demens-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sykdom. Dette utgjorde 2,35 % av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befolkningen.</a:t>
            </a:r>
          </a:p>
          <a:p>
            <a:endParaRPr lang="nb-NO" dirty="0">
              <a:solidFill>
                <a:schemeClr val="accent3">
                  <a:lumMod val="50000"/>
                </a:schemeClr>
              </a:solidFill>
            </a:endParaRPr>
          </a:p>
          <a:p>
            <a:endParaRPr lang="nb-NO" dirty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I 2040 vil 755 av innbyggerne ha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Demenssykdom. Dette vil utgjøre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4,04 % av befolkningen.</a:t>
            </a:r>
          </a:p>
          <a:p>
            <a:endParaRPr lang="nb-NO" dirty="0">
              <a:solidFill>
                <a:schemeClr val="accent3">
                  <a:lumMod val="50000"/>
                </a:schemeClr>
              </a:solidFill>
            </a:endParaRPr>
          </a:p>
          <a:p>
            <a:endParaRPr lang="nb-NO" dirty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I 2050 vil 891 av innbyggerne ha en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demenssykdom. Noe som utgjør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4,75 % av befolkningen</a:t>
            </a:r>
          </a:p>
          <a:p>
            <a:endParaRPr lang="nb-NO" dirty="0">
              <a:solidFill>
                <a:schemeClr val="accent3">
                  <a:lumMod val="50000"/>
                </a:schemeClr>
              </a:solidFill>
            </a:endParaRPr>
          </a:p>
          <a:p>
            <a:endParaRPr lang="nb-NO" dirty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Demensandelen i Orkland øker i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perioden 2020 til 2050 med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102,13 %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3503979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7016" y="5645278"/>
            <a:ext cx="9158033" cy="1212725"/>
          </a:xfrm>
          <a:prstGeom prst="rect">
            <a:avLst/>
          </a:prstGeom>
        </p:spPr>
      </p:pic>
      <p:pic>
        <p:nvPicPr>
          <p:cNvPr id="3" name="Bilde 2" descr="Et bilde som inneholder kart&#10;&#10;Automatisk generert beskrivelse">
            <a:extLst>
              <a:ext uri="{FF2B5EF4-FFF2-40B4-BE49-F238E27FC236}">
                <a16:creationId xmlns:a16="http://schemas.microsoft.com/office/drawing/2014/main" id="{567257B3-968E-6D69-2F1D-56DB8FAC96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8770" y="125924"/>
            <a:ext cx="5467439" cy="2088232"/>
          </a:xfrm>
          <a:prstGeom prst="rect">
            <a:avLst/>
          </a:prstGeom>
          <a:effectLst>
            <a:glow rad="152400">
              <a:schemeClr val="accent3"/>
            </a:glow>
          </a:effectLst>
        </p:spPr>
      </p:pic>
      <p:pic>
        <p:nvPicPr>
          <p:cNvPr id="4" name="Bilde 3" descr="Et bilde som inneholder kart&#10;&#10;Automatisk generert beskrivelse">
            <a:extLst>
              <a:ext uri="{FF2B5EF4-FFF2-40B4-BE49-F238E27FC236}">
                <a16:creationId xmlns:a16="http://schemas.microsoft.com/office/drawing/2014/main" id="{BFB12304-CF03-2060-69D1-1D561A4716A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7" y="2384884"/>
            <a:ext cx="5467439" cy="2088232"/>
          </a:xfrm>
          <a:prstGeom prst="rect">
            <a:avLst/>
          </a:prstGeom>
          <a:effectLst>
            <a:glow rad="152400">
              <a:schemeClr val="accent3"/>
            </a:glow>
          </a:effectLst>
        </p:spPr>
      </p:pic>
      <p:pic>
        <p:nvPicPr>
          <p:cNvPr id="5" name="Bilde 4" descr="Et bilde som inneholder kart&#10;&#10;Automatisk generert beskrivelse">
            <a:extLst>
              <a:ext uri="{FF2B5EF4-FFF2-40B4-BE49-F238E27FC236}">
                <a16:creationId xmlns:a16="http://schemas.microsoft.com/office/drawing/2014/main" id="{E848D022-B113-E1B1-8393-1B13CFA17FD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7" y="4643844"/>
            <a:ext cx="5467077" cy="2088232"/>
          </a:xfrm>
          <a:prstGeom prst="rect">
            <a:avLst/>
          </a:prstGeom>
          <a:effectLst>
            <a:glow rad="152400">
              <a:schemeClr val="accent3"/>
            </a:glow>
          </a:effectLst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00DF46D9-9B89-5EB0-99B5-1130B60A555A}"/>
              </a:ext>
            </a:extLst>
          </p:cNvPr>
          <p:cNvSpPr txBox="1"/>
          <p:nvPr/>
        </p:nvSpPr>
        <p:spPr>
          <a:xfrm>
            <a:off x="107601" y="156430"/>
            <a:ext cx="3544817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b="1" u="sng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Heim kommune </a:t>
            </a:r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hadde i 2020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154 innbyggere med demens-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sykdom. Dette utgjorde 2,58 % av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befolkningen.</a:t>
            </a:r>
          </a:p>
          <a:p>
            <a:endParaRPr lang="nb-NO" dirty="0">
              <a:solidFill>
                <a:schemeClr val="accent3">
                  <a:lumMod val="50000"/>
                </a:schemeClr>
              </a:solidFill>
            </a:endParaRPr>
          </a:p>
          <a:p>
            <a:endParaRPr lang="nb-NO" dirty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I 2040 vil 264 av innbyggerne ha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Demenssykdom. Dette vil utgjøre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4,79 % av befolkningen.</a:t>
            </a:r>
          </a:p>
          <a:p>
            <a:endParaRPr lang="nb-NO" dirty="0">
              <a:solidFill>
                <a:schemeClr val="accent3">
                  <a:lumMod val="50000"/>
                </a:schemeClr>
              </a:solidFill>
            </a:endParaRPr>
          </a:p>
          <a:p>
            <a:endParaRPr lang="nb-NO" dirty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I 2050 vil 287 av innbyggerne ha en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demenssykdom. Noe som utgjør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5,38 % av befolkningen</a:t>
            </a:r>
          </a:p>
          <a:p>
            <a:endParaRPr lang="nb-NO" dirty="0">
              <a:solidFill>
                <a:schemeClr val="accent3">
                  <a:lumMod val="50000"/>
                </a:schemeClr>
              </a:solidFill>
            </a:endParaRPr>
          </a:p>
          <a:p>
            <a:endParaRPr lang="nb-NO" dirty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Demensandelen i Heim øker i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perioden 2020 til 2050 med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108,53 %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53215734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7016" y="5645278"/>
            <a:ext cx="9158033" cy="1212725"/>
          </a:xfrm>
          <a:prstGeom prst="rect">
            <a:avLst/>
          </a:prstGeom>
        </p:spPr>
      </p:pic>
      <p:pic>
        <p:nvPicPr>
          <p:cNvPr id="3" name="Bilde 2" descr="Et bilde som inneholder kart&#10;&#10;Automatisk generert beskrivelse">
            <a:extLst>
              <a:ext uri="{FF2B5EF4-FFF2-40B4-BE49-F238E27FC236}">
                <a16:creationId xmlns:a16="http://schemas.microsoft.com/office/drawing/2014/main" id="{56319B3D-D9F6-EF69-F400-5253E34F50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134031"/>
            <a:ext cx="5587128" cy="2106937"/>
          </a:xfrm>
          <a:prstGeom prst="rect">
            <a:avLst/>
          </a:prstGeom>
          <a:effectLst>
            <a:glow rad="152400">
              <a:schemeClr val="accent3"/>
            </a:glow>
          </a:effectLst>
        </p:spPr>
      </p:pic>
      <p:pic>
        <p:nvPicPr>
          <p:cNvPr id="4" name="Bilde 3" descr="Et bilde som inneholder kart&#10;&#10;Automatisk generert beskrivelse">
            <a:extLst>
              <a:ext uri="{FF2B5EF4-FFF2-40B4-BE49-F238E27FC236}">
                <a16:creationId xmlns:a16="http://schemas.microsoft.com/office/drawing/2014/main" id="{5EFE177C-7932-22BD-BDAE-FC415AC1257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75" y="2375531"/>
            <a:ext cx="5587129" cy="2106937"/>
          </a:xfrm>
          <a:prstGeom prst="rect">
            <a:avLst/>
          </a:prstGeom>
          <a:effectLst>
            <a:glow rad="152400">
              <a:schemeClr val="accent3"/>
            </a:glow>
          </a:effectLst>
        </p:spPr>
      </p:pic>
      <p:pic>
        <p:nvPicPr>
          <p:cNvPr id="5" name="Bilde 4" descr="Et bilde som inneholder kart&#10;&#10;Automatisk generert beskrivelse">
            <a:extLst>
              <a:ext uri="{FF2B5EF4-FFF2-40B4-BE49-F238E27FC236}">
                <a16:creationId xmlns:a16="http://schemas.microsoft.com/office/drawing/2014/main" id="{6FBC97AA-513D-2285-BAD7-F5847E00415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75" y="4617033"/>
            <a:ext cx="5587133" cy="2106938"/>
          </a:xfrm>
          <a:prstGeom prst="rect">
            <a:avLst/>
          </a:prstGeom>
          <a:effectLst>
            <a:glow rad="152400">
              <a:schemeClr val="accent3"/>
            </a:glow>
          </a:effectLst>
        </p:spPr>
      </p:pic>
      <p:sp>
        <p:nvSpPr>
          <p:cNvPr id="7" name="TekstSylinder 6">
            <a:extLst>
              <a:ext uri="{FF2B5EF4-FFF2-40B4-BE49-F238E27FC236}">
                <a16:creationId xmlns:a16="http://schemas.microsoft.com/office/drawing/2014/main" id="{FA72D58B-EDF1-1149-F989-F5AF943CC200}"/>
              </a:ext>
            </a:extLst>
          </p:cNvPr>
          <p:cNvSpPr txBox="1"/>
          <p:nvPr/>
        </p:nvSpPr>
        <p:spPr>
          <a:xfrm>
            <a:off x="64992" y="155934"/>
            <a:ext cx="3544817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b="1" u="sng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Aure kommune </a:t>
            </a:r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hadde i 2020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101 innbyggere med demens-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sykdom. Dette utgjorde 2,88 % av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befolkningen.</a:t>
            </a:r>
          </a:p>
          <a:p>
            <a:endParaRPr lang="nb-NO" dirty="0">
              <a:solidFill>
                <a:schemeClr val="accent3">
                  <a:lumMod val="50000"/>
                </a:schemeClr>
              </a:solidFill>
            </a:endParaRPr>
          </a:p>
          <a:p>
            <a:endParaRPr lang="nb-NO" dirty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I 2040 vil 166 av innbyggerne ha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Demenssykdom. Dette vil utgjøre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4,80 % av befolkningen.</a:t>
            </a:r>
          </a:p>
          <a:p>
            <a:endParaRPr lang="nb-NO" dirty="0">
              <a:solidFill>
                <a:schemeClr val="accent3">
                  <a:lumMod val="50000"/>
                </a:schemeClr>
              </a:solidFill>
            </a:endParaRPr>
          </a:p>
          <a:p>
            <a:endParaRPr lang="nb-NO" dirty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I 2050 vil 185 av innbyggerne ha en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demenssykdom. Noe som utgjør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5,40 % av befolkningen</a:t>
            </a:r>
          </a:p>
          <a:p>
            <a:endParaRPr lang="nb-NO" dirty="0">
              <a:solidFill>
                <a:schemeClr val="accent3">
                  <a:lumMod val="50000"/>
                </a:schemeClr>
              </a:solidFill>
            </a:endParaRPr>
          </a:p>
          <a:p>
            <a:endParaRPr lang="nb-NO" dirty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Demensandelen i Aure øker i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perioden 2020 til 2050 med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87,5 %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4158227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kstSylinder 12">
            <a:extLst>
              <a:ext uri="{FF2B5EF4-FFF2-40B4-BE49-F238E27FC236}">
                <a16:creationId xmlns:a16="http://schemas.microsoft.com/office/drawing/2014/main" id="{AF9A17E2-3CE9-462C-9A84-6635BAF09A3A}"/>
              </a:ext>
            </a:extLst>
          </p:cNvPr>
          <p:cNvSpPr txBox="1"/>
          <p:nvPr/>
        </p:nvSpPr>
        <p:spPr>
          <a:xfrm>
            <a:off x="179512" y="112928"/>
            <a:ext cx="5544616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KS sitt fremtidsverktøy viser at andel sysselsatte i % av befolkningen i </a:t>
            </a:r>
            <a:r>
              <a:rPr lang="nb-NO" b="1" u="sng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Hitra kommune </a:t>
            </a:r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er 70%, Andel av ansatte som jobber i helse og omsorg er 39 %. Andel av befolkningen i yrkesaktiv alder; 61 %, 27 % av befolkningen er over 60 år. 23 % av befolkningen lever i utenforskap og 11 % av barn lever i familier med vedvarende lav inntekt. Frafallsrate i </a:t>
            </a:r>
            <a:r>
              <a:rPr lang="nb-NO" dirty="0" err="1">
                <a:solidFill>
                  <a:schemeClr val="accent3">
                    <a:lumMod val="50000"/>
                  </a:schemeClr>
                </a:solidFill>
              </a:rPr>
              <a:t>vgs</a:t>
            </a:r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 er på 25 %.</a:t>
            </a:r>
          </a:p>
          <a:p>
            <a:endParaRPr lang="nb-NO" dirty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Hovedalternativet viser at i 2050 antall innbyggere i yrkesaktiv alder er 3305(+ 64). Antall barn under 18 år 992 (+ 77). 163(+ 124) innbyggere vil være 90 år eller eldre, mens 1700(+ 728) vil være over pensjonsalder.</a:t>
            </a:r>
          </a:p>
          <a:p>
            <a:endParaRPr lang="nb-NO" dirty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I perioden 2020 til 2040 vil antall sysselsatte søke fra </a:t>
            </a:r>
            <a:r>
              <a:rPr lang="nb-NO" dirty="0" err="1">
                <a:solidFill>
                  <a:schemeClr val="accent3">
                    <a:lumMod val="50000"/>
                  </a:schemeClr>
                </a:solidFill>
              </a:rPr>
              <a:t>ca</a:t>
            </a:r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 2740 til i overkant av 2900. Antall barn i grunnskolealder vil øke fra </a:t>
            </a:r>
            <a:r>
              <a:rPr lang="nb-NO" dirty="0" err="1">
                <a:solidFill>
                  <a:schemeClr val="accent3">
                    <a:lumMod val="50000"/>
                  </a:schemeClr>
                </a:solidFill>
              </a:rPr>
              <a:t>ca</a:t>
            </a:r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 550 til </a:t>
            </a:r>
            <a:r>
              <a:rPr lang="nb-NO" dirty="0" err="1">
                <a:solidFill>
                  <a:schemeClr val="accent3">
                    <a:lumMod val="50000"/>
                  </a:schemeClr>
                </a:solidFill>
              </a:rPr>
              <a:t>ca</a:t>
            </a:r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 610. Antall brukere av hjemmetjenester vil øke fra </a:t>
            </a:r>
            <a:r>
              <a:rPr lang="nb-NO" dirty="0" err="1">
                <a:solidFill>
                  <a:schemeClr val="accent3">
                    <a:lumMod val="50000"/>
                  </a:schemeClr>
                </a:solidFill>
              </a:rPr>
              <a:t>ca</a:t>
            </a:r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 218 til </a:t>
            </a:r>
            <a:r>
              <a:rPr lang="nb-NO" dirty="0" err="1">
                <a:solidFill>
                  <a:schemeClr val="accent3">
                    <a:lumMod val="50000"/>
                  </a:schemeClr>
                </a:solidFill>
              </a:rPr>
              <a:t>ca</a:t>
            </a:r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 245. Antall brukere av institusjonstjenester vil øke fra </a:t>
            </a:r>
            <a:r>
              <a:rPr lang="nb-NO" dirty="0" err="1">
                <a:solidFill>
                  <a:schemeClr val="accent3">
                    <a:lumMod val="50000"/>
                  </a:schemeClr>
                </a:solidFill>
              </a:rPr>
              <a:t>ca</a:t>
            </a:r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 38 til 43. Antall i utenforskap vil øke fra </a:t>
            </a:r>
            <a:r>
              <a:rPr lang="nb-NO" dirty="0" err="1">
                <a:solidFill>
                  <a:schemeClr val="accent3">
                    <a:lumMod val="50000"/>
                  </a:schemeClr>
                </a:solidFill>
              </a:rPr>
              <a:t>ca</a:t>
            </a:r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 625 til ca. 640. </a:t>
            </a:r>
          </a:p>
        </p:txBody>
      </p:sp>
      <p:pic>
        <p:nvPicPr>
          <p:cNvPr id="2" name="object 2">
            <a:extLst>
              <a:ext uri="{FF2B5EF4-FFF2-40B4-BE49-F238E27FC236}">
                <a16:creationId xmlns:a16="http://schemas.microsoft.com/office/drawing/2014/main" id="{76D33F9C-C34E-6DE6-1E9E-809F98F593C8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7016" y="5645278"/>
            <a:ext cx="9158033" cy="1212725"/>
          </a:xfrm>
          <a:prstGeom prst="rect">
            <a:avLst/>
          </a:prstGeom>
        </p:spPr>
      </p:pic>
      <p:pic>
        <p:nvPicPr>
          <p:cNvPr id="4" name="Bilde 3" descr="Et bilde som inneholder bord&#10;&#10;Automatisk generert beskrivelse">
            <a:extLst>
              <a:ext uri="{FF2B5EF4-FFF2-40B4-BE49-F238E27FC236}">
                <a16:creationId xmlns:a16="http://schemas.microsoft.com/office/drawing/2014/main" id="{575AE9BB-CB3A-A58B-8054-4C9F4ADFEE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8518" y="2332322"/>
            <a:ext cx="3137978" cy="1977333"/>
          </a:xfrm>
          <a:prstGeom prst="rect">
            <a:avLst/>
          </a:prstGeom>
          <a:effectLst>
            <a:glow rad="152400">
              <a:schemeClr val="accent3"/>
            </a:glow>
          </a:effectLst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DDDBD877-710E-E8A5-A1A7-DD7CD26570C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8518" y="116633"/>
            <a:ext cx="3137978" cy="2016224"/>
          </a:xfrm>
          <a:prstGeom prst="rect">
            <a:avLst/>
          </a:prstGeom>
          <a:effectLst>
            <a:glow rad="152400">
              <a:schemeClr val="accent3"/>
            </a:glow>
          </a:effectLst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55BC0FE4-BF21-EACC-CCD4-813B3BCD734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0659" y="4509120"/>
            <a:ext cx="3145837" cy="1977333"/>
          </a:xfrm>
          <a:prstGeom prst="rect">
            <a:avLst/>
          </a:prstGeom>
          <a:effectLst>
            <a:glow rad="152400">
              <a:schemeClr val="accent3"/>
            </a:glow>
          </a:effectLst>
        </p:spPr>
      </p:pic>
    </p:spTree>
    <p:extLst>
      <p:ext uri="{BB962C8B-B14F-4D97-AF65-F5344CB8AC3E}">
        <p14:creationId xmlns:p14="http://schemas.microsoft.com/office/powerpoint/2010/main" val="395289883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7016" y="5645278"/>
            <a:ext cx="9158033" cy="1212725"/>
          </a:xfrm>
          <a:prstGeom prst="rect">
            <a:avLst/>
          </a:prstGeom>
        </p:spPr>
      </p:pic>
      <p:pic>
        <p:nvPicPr>
          <p:cNvPr id="3" name="Bilde 2" descr="Et bilde som inneholder kart&#10;&#10;Automatisk generert beskrivelse">
            <a:extLst>
              <a:ext uri="{FF2B5EF4-FFF2-40B4-BE49-F238E27FC236}">
                <a16:creationId xmlns:a16="http://schemas.microsoft.com/office/drawing/2014/main" id="{80BEC705-74F4-6920-8984-D394622B05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0"/>
            <a:ext cx="5652120" cy="2090522"/>
          </a:xfrm>
          <a:prstGeom prst="rect">
            <a:avLst/>
          </a:prstGeom>
          <a:effectLst>
            <a:glow rad="152400">
              <a:schemeClr val="accent3"/>
            </a:glow>
          </a:effectLst>
        </p:spPr>
      </p:pic>
      <p:pic>
        <p:nvPicPr>
          <p:cNvPr id="4" name="Bilde 3" descr="Et bilde som inneholder kart&#10;&#10;Automatisk generert beskrivelse">
            <a:extLst>
              <a:ext uri="{FF2B5EF4-FFF2-40B4-BE49-F238E27FC236}">
                <a16:creationId xmlns:a16="http://schemas.microsoft.com/office/drawing/2014/main" id="{408BE14B-3E55-BDED-BFEF-C0692E36269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2325325"/>
            <a:ext cx="5652120" cy="2093008"/>
          </a:xfrm>
          <a:prstGeom prst="rect">
            <a:avLst/>
          </a:prstGeom>
          <a:effectLst>
            <a:glow rad="152400">
              <a:schemeClr val="accent3"/>
            </a:glow>
          </a:effectLst>
        </p:spPr>
      </p:pic>
      <p:pic>
        <p:nvPicPr>
          <p:cNvPr id="5" name="Bilde 4" descr="Et bilde som inneholder kart&#10;&#10;Automatisk generert beskrivelse">
            <a:extLst>
              <a:ext uri="{FF2B5EF4-FFF2-40B4-BE49-F238E27FC236}">
                <a16:creationId xmlns:a16="http://schemas.microsoft.com/office/drawing/2014/main" id="{5D1003B0-B0D4-CC03-B42A-23B8C419E57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4653136"/>
            <a:ext cx="5652120" cy="2090522"/>
          </a:xfrm>
          <a:prstGeom prst="rect">
            <a:avLst/>
          </a:prstGeom>
          <a:effectLst>
            <a:glow rad="152400">
              <a:schemeClr val="accent3"/>
            </a:glow>
          </a:effectLst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83AE16A4-6CC8-1862-CE6D-C66D59010536}"/>
              </a:ext>
            </a:extLst>
          </p:cNvPr>
          <p:cNvSpPr txBox="1"/>
          <p:nvPr/>
        </p:nvSpPr>
        <p:spPr>
          <a:xfrm>
            <a:off x="25395" y="190671"/>
            <a:ext cx="3544817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b="1" u="sng" dirty="0">
                <a:solidFill>
                  <a:schemeClr val="accent3">
                    <a:lumMod val="50000"/>
                  </a:schemeClr>
                </a:solidFill>
              </a:rPr>
              <a:t>Hitra kommune </a:t>
            </a:r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hadde i 2020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112 innbyggere med demens-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sykdom. Dette utgjorde 2,22 % av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befolkningen.</a:t>
            </a:r>
          </a:p>
          <a:p>
            <a:endParaRPr lang="nb-NO" dirty="0">
              <a:solidFill>
                <a:schemeClr val="accent3">
                  <a:lumMod val="50000"/>
                </a:schemeClr>
              </a:solidFill>
            </a:endParaRPr>
          </a:p>
          <a:p>
            <a:endParaRPr lang="nb-NO" dirty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I 2040 vil 215 av innbyggerne ha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Demenssykdom. Dette vil utgjøre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3,70 % av befolkningen.</a:t>
            </a:r>
          </a:p>
          <a:p>
            <a:endParaRPr lang="nb-NO" dirty="0">
              <a:solidFill>
                <a:schemeClr val="accent3">
                  <a:lumMod val="50000"/>
                </a:schemeClr>
              </a:solidFill>
            </a:endParaRPr>
          </a:p>
          <a:p>
            <a:endParaRPr lang="nb-NO" dirty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I 2050 vil 263 av innbyggerne ha en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demenssykdom. Noe som utgjør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4,36 % av befolkningen</a:t>
            </a:r>
          </a:p>
          <a:p>
            <a:endParaRPr lang="nb-NO" dirty="0">
              <a:solidFill>
                <a:schemeClr val="accent3">
                  <a:lumMod val="50000"/>
                </a:schemeClr>
              </a:solidFill>
            </a:endParaRPr>
          </a:p>
          <a:p>
            <a:endParaRPr lang="nb-NO" dirty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Demensandelen i Hitra øker i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perioden 2020 til 2050 med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96,4 %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75022431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7016" y="5645278"/>
            <a:ext cx="9158033" cy="1212725"/>
          </a:xfrm>
          <a:prstGeom prst="rect">
            <a:avLst/>
          </a:prstGeom>
        </p:spPr>
      </p:pic>
      <p:pic>
        <p:nvPicPr>
          <p:cNvPr id="3" name="Bilde 2" descr="Et bilde som inneholder kart&#10;&#10;Automatisk generert beskrivelse">
            <a:extLst>
              <a:ext uri="{FF2B5EF4-FFF2-40B4-BE49-F238E27FC236}">
                <a16:creationId xmlns:a16="http://schemas.microsoft.com/office/drawing/2014/main" id="{9221360E-CDD2-3A63-A792-87BA1823B3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116632"/>
            <a:ext cx="5601050" cy="2060848"/>
          </a:xfrm>
          <a:prstGeom prst="rect">
            <a:avLst/>
          </a:prstGeom>
          <a:effectLst>
            <a:glow rad="152400">
              <a:schemeClr val="accent3"/>
            </a:glow>
          </a:effectLst>
        </p:spPr>
      </p:pic>
      <p:pic>
        <p:nvPicPr>
          <p:cNvPr id="4" name="Bilde 3" descr="Et bilde som inneholder kart&#10;&#10;Automatisk generert beskrivelse">
            <a:extLst>
              <a:ext uri="{FF2B5EF4-FFF2-40B4-BE49-F238E27FC236}">
                <a16:creationId xmlns:a16="http://schemas.microsoft.com/office/drawing/2014/main" id="{6627BC53-A485-9F76-D25B-FF30A20867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0" y="2398576"/>
            <a:ext cx="5601051" cy="2060848"/>
          </a:xfrm>
          <a:prstGeom prst="rect">
            <a:avLst/>
          </a:prstGeom>
          <a:effectLst>
            <a:glow rad="152400">
              <a:schemeClr val="accent3"/>
            </a:glow>
          </a:effectLst>
        </p:spPr>
      </p:pic>
      <p:pic>
        <p:nvPicPr>
          <p:cNvPr id="5" name="Bilde 4" descr="Et bilde som inneholder kart&#10;&#10;Automatisk generert beskrivelse">
            <a:extLst>
              <a:ext uri="{FF2B5EF4-FFF2-40B4-BE49-F238E27FC236}">
                <a16:creationId xmlns:a16="http://schemas.microsoft.com/office/drawing/2014/main" id="{B8F27A61-4E00-D63A-10E2-70F8012CD35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0" y="4680520"/>
            <a:ext cx="5578478" cy="2060848"/>
          </a:xfrm>
          <a:prstGeom prst="rect">
            <a:avLst/>
          </a:prstGeom>
          <a:effectLst>
            <a:glow rad="152400">
              <a:schemeClr val="accent3"/>
            </a:glow>
          </a:effectLst>
        </p:spPr>
      </p:pic>
      <p:sp>
        <p:nvSpPr>
          <p:cNvPr id="7" name="TekstSylinder 6">
            <a:extLst>
              <a:ext uri="{FF2B5EF4-FFF2-40B4-BE49-F238E27FC236}">
                <a16:creationId xmlns:a16="http://schemas.microsoft.com/office/drawing/2014/main" id="{DC68D4F3-D136-5A45-7E5A-8C54FCBAD357}"/>
              </a:ext>
            </a:extLst>
          </p:cNvPr>
          <p:cNvSpPr txBox="1"/>
          <p:nvPr/>
        </p:nvSpPr>
        <p:spPr>
          <a:xfrm>
            <a:off x="3326" y="179418"/>
            <a:ext cx="3544817" cy="53553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b="1" u="sng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Frøya kommune </a:t>
            </a:r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hadde i 2020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99 innbyggere med demens-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sykdom. Dette utgjorde 1,92 % av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befolkningen.</a:t>
            </a:r>
          </a:p>
          <a:p>
            <a:endParaRPr lang="nb-NO" dirty="0">
              <a:solidFill>
                <a:schemeClr val="accent3">
                  <a:lumMod val="50000"/>
                </a:schemeClr>
              </a:solidFill>
            </a:endParaRPr>
          </a:p>
          <a:p>
            <a:endParaRPr lang="nb-NO" dirty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I 2040 vil 175 av innbyggerne ha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Demenssykdom. Dette vil utgjøre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2,91 % av befolkningen.</a:t>
            </a:r>
          </a:p>
          <a:p>
            <a:endParaRPr lang="nb-NO" dirty="0">
              <a:solidFill>
                <a:schemeClr val="accent3">
                  <a:lumMod val="50000"/>
                </a:schemeClr>
              </a:solidFill>
            </a:endParaRPr>
          </a:p>
          <a:p>
            <a:endParaRPr lang="nb-NO" dirty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I 2050 vil 233 av innbyggerne ha en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demenssykdom. Noe som utgjør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3,73 % av befolkningen.</a:t>
            </a:r>
          </a:p>
          <a:p>
            <a:endParaRPr lang="nb-NO" dirty="0">
              <a:solidFill>
                <a:schemeClr val="accent3">
                  <a:lumMod val="50000"/>
                </a:schemeClr>
              </a:solidFill>
            </a:endParaRPr>
          </a:p>
          <a:p>
            <a:endParaRPr lang="nb-NO" dirty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Demensandelen i Frøya øker i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perioden 2020 til 2050 med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94,27 %</a:t>
            </a:r>
          </a:p>
        </p:txBody>
      </p:sp>
    </p:spTree>
    <p:extLst>
      <p:ext uri="{BB962C8B-B14F-4D97-AF65-F5344CB8AC3E}">
        <p14:creationId xmlns:p14="http://schemas.microsoft.com/office/powerpoint/2010/main" val="344516821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7016" y="5645278"/>
            <a:ext cx="9158033" cy="1212725"/>
          </a:xfrm>
          <a:prstGeom prst="rect">
            <a:avLst/>
          </a:prstGeom>
        </p:spPr>
      </p:pic>
      <p:pic>
        <p:nvPicPr>
          <p:cNvPr id="3" name="Bilde 2" descr="Et bilde som inneholder kart&#10;&#10;Automatisk generert beskrivelse">
            <a:extLst>
              <a:ext uri="{FF2B5EF4-FFF2-40B4-BE49-F238E27FC236}">
                <a16:creationId xmlns:a16="http://schemas.microsoft.com/office/drawing/2014/main" id="{236CA040-E072-C598-F43E-A6911F6454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116632"/>
            <a:ext cx="5613820" cy="1988840"/>
          </a:xfrm>
          <a:prstGeom prst="rect">
            <a:avLst/>
          </a:prstGeom>
          <a:effectLst>
            <a:glow rad="152400">
              <a:schemeClr val="accent3"/>
            </a:glow>
          </a:effectLst>
        </p:spPr>
      </p:pic>
      <p:pic>
        <p:nvPicPr>
          <p:cNvPr id="4" name="Bilde 3" descr="Et bilde som inneholder kart&#10;&#10;Automatisk generert beskrivelse">
            <a:extLst>
              <a:ext uri="{FF2B5EF4-FFF2-40B4-BE49-F238E27FC236}">
                <a16:creationId xmlns:a16="http://schemas.microsoft.com/office/drawing/2014/main" id="{8FDD3B7F-E198-80B4-91DF-962831DAACE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2434580"/>
            <a:ext cx="5613820" cy="1988840"/>
          </a:xfrm>
          <a:prstGeom prst="rect">
            <a:avLst/>
          </a:prstGeom>
          <a:effectLst>
            <a:glow rad="152400">
              <a:schemeClr val="accent3"/>
            </a:glow>
          </a:effectLst>
        </p:spPr>
      </p:pic>
      <p:pic>
        <p:nvPicPr>
          <p:cNvPr id="5" name="Bilde 4" descr="Et bilde som inneholder kart&#10;&#10;Automatisk generert beskrivelse">
            <a:extLst>
              <a:ext uri="{FF2B5EF4-FFF2-40B4-BE49-F238E27FC236}">
                <a16:creationId xmlns:a16="http://schemas.microsoft.com/office/drawing/2014/main" id="{A8282520-AAAA-43AD-7D78-785E943EEB5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2220" y="4752529"/>
            <a:ext cx="5601472" cy="1984465"/>
          </a:xfrm>
          <a:prstGeom prst="rect">
            <a:avLst/>
          </a:prstGeom>
          <a:effectLst>
            <a:glow rad="152400">
              <a:schemeClr val="accent3"/>
            </a:glow>
          </a:effectLst>
        </p:spPr>
      </p:pic>
      <p:sp>
        <p:nvSpPr>
          <p:cNvPr id="7" name="TekstSylinder 6">
            <a:extLst>
              <a:ext uri="{FF2B5EF4-FFF2-40B4-BE49-F238E27FC236}">
                <a16:creationId xmlns:a16="http://schemas.microsoft.com/office/drawing/2014/main" id="{92102933-255B-527C-03D9-53FDD14F3686}"/>
              </a:ext>
            </a:extLst>
          </p:cNvPr>
          <p:cNvSpPr txBox="1"/>
          <p:nvPr/>
        </p:nvSpPr>
        <p:spPr>
          <a:xfrm>
            <a:off x="0" y="168957"/>
            <a:ext cx="3544817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b="1" u="sng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Ørland kommune </a:t>
            </a:r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hadde i 2020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236 innbyggere med demens-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sykdom. Dette utgjorde 2,29 % av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befolkningen.</a:t>
            </a:r>
          </a:p>
          <a:p>
            <a:endParaRPr lang="nb-NO" dirty="0">
              <a:solidFill>
                <a:schemeClr val="accent3">
                  <a:lumMod val="50000"/>
                </a:schemeClr>
              </a:solidFill>
            </a:endParaRPr>
          </a:p>
          <a:p>
            <a:endParaRPr lang="nb-NO" dirty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I 2040 vil 408 av innbyggerne ha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Demenssykdom. Dette vil utgjøre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3,74 % av befolkningen.</a:t>
            </a:r>
          </a:p>
          <a:p>
            <a:endParaRPr lang="nb-NO" dirty="0">
              <a:solidFill>
                <a:schemeClr val="accent3">
                  <a:lumMod val="50000"/>
                </a:schemeClr>
              </a:solidFill>
            </a:endParaRPr>
          </a:p>
          <a:p>
            <a:endParaRPr lang="nb-NO" dirty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I 2050 vil 495 av innbyggerne ha en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demenssykdom. Noe som utgjør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4,46 % av befolkningen</a:t>
            </a:r>
          </a:p>
          <a:p>
            <a:endParaRPr lang="nb-NO" dirty="0">
              <a:solidFill>
                <a:schemeClr val="accent3">
                  <a:lumMod val="50000"/>
                </a:schemeClr>
              </a:solidFill>
            </a:endParaRPr>
          </a:p>
          <a:p>
            <a:endParaRPr lang="nb-NO" dirty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Demensandelen i Ørland øker i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perioden 2020 til 2050 med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94,76 %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29662466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7016" y="5645278"/>
            <a:ext cx="9158033" cy="1212725"/>
          </a:xfrm>
          <a:prstGeom prst="rect">
            <a:avLst/>
          </a:prstGeom>
        </p:spPr>
      </p:pic>
      <p:pic>
        <p:nvPicPr>
          <p:cNvPr id="3" name="Bilde 2">
            <a:extLst>
              <a:ext uri="{FF2B5EF4-FFF2-40B4-BE49-F238E27FC236}">
                <a16:creationId xmlns:a16="http://schemas.microsoft.com/office/drawing/2014/main" id="{44492AF9-9AA8-0D4A-B9F0-61988DC9DC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180782"/>
            <a:ext cx="5541408" cy="2106937"/>
          </a:xfrm>
          <a:prstGeom prst="rect">
            <a:avLst/>
          </a:prstGeom>
          <a:effectLst>
            <a:glow rad="152400">
              <a:schemeClr val="accent3"/>
            </a:glow>
          </a:effectLst>
        </p:spPr>
      </p:pic>
      <p:pic>
        <p:nvPicPr>
          <p:cNvPr id="4" name="Bilde 3">
            <a:extLst>
              <a:ext uri="{FF2B5EF4-FFF2-40B4-BE49-F238E27FC236}">
                <a16:creationId xmlns:a16="http://schemas.microsoft.com/office/drawing/2014/main" id="{C39FD6F8-94F4-B820-D1AB-0D7321BA332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2401705"/>
            <a:ext cx="5541407" cy="2106937"/>
          </a:xfrm>
          <a:prstGeom prst="rect">
            <a:avLst/>
          </a:prstGeom>
          <a:effectLst>
            <a:glow rad="152400">
              <a:schemeClr val="accent3"/>
            </a:glow>
          </a:effectLst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C6EFE6AC-DCA5-7F0F-D9DF-CC2428D305C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79" y="4622628"/>
            <a:ext cx="5541409" cy="2106937"/>
          </a:xfrm>
          <a:prstGeom prst="rect">
            <a:avLst/>
          </a:prstGeom>
          <a:effectLst>
            <a:glow rad="152400">
              <a:schemeClr val="accent3"/>
            </a:glow>
          </a:effectLst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6AF33B06-B528-4B61-4C69-CD683394AAE3}"/>
              </a:ext>
            </a:extLst>
          </p:cNvPr>
          <p:cNvSpPr txBox="1"/>
          <p:nvPr/>
        </p:nvSpPr>
        <p:spPr>
          <a:xfrm>
            <a:off x="110711" y="186635"/>
            <a:ext cx="3544817" cy="53553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b="1" u="sng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Rennebu kommune </a:t>
            </a:r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hadde i 2020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68 innbyggere med demens-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sykdom. Dette utgjorde 2,74 % av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befolkningen.</a:t>
            </a:r>
          </a:p>
          <a:p>
            <a:endParaRPr lang="nb-NO" dirty="0">
              <a:solidFill>
                <a:schemeClr val="accent3">
                  <a:lumMod val="50000"/>
                </a:schemeClr>
              </a:solidFill>
            </a:endParaRPr>
          </a:p>
          <a:p>
            <a:endParaRPr lang="nb-NO" dirty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I 2040 vil 120 av innbyggerne ha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Demenssykdom. Dette vil utgjøre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4,90 % av befolkningen.</a:t>
            </a:r>
          </a:p>
          <a:p>
            <a:endParaRPr lang="nb-NO" dirty="0">
              <a:solidFill>
                <a:schemeClr val="accent3">
                  <a:lumMod val="50000"/>
                </a:schemeClr>
              </a:solidFill>
            </a:endParaRPr>
          </a:p>
          <a:p>
            <a:endParaRPr lang="nb-NO" dirty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I 2050 vil 132 av innbyggerne ha en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demenssykdom. Noe som utgjør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5,45 % av befolkningen</a:t>
            </a:r>
          </a:p>
          <a:p>
            <a:endParaRPr lang="nb-NO" dirty="0">
              <a:solidFill>
                <a:schemeClr val="accent3">
                  <a:lumMod val="50000"/>
                </a:schemeClr>
              </a:solidFill>
            </a:endParaRPr>
          </a:p>
          <a:p>
            <a:endParaRPr lang="nb-NO" dirty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Demensandelen i Rennebu øker i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perioden 2020 til 2050 med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98,91 %</a:t>
            </a:r>
          </a:p>
        </p:txBody>
      </p:sp>
    </p:spTree>
    <p:extLst>
      <p:ext uri="{BB962C8B-B14F-4D97-AF65-F5344CB8AC3E}">
        <p14:creationId xmlns:p14="http://schemas.microsoft.com/office/powerpoint/2010/main" val="60470302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7016" y="5645278"/>
            <a:ext cx="9158033" cy="1212725"/>
          </a:xfrm>
          <a:prstGeom prst="rect">
            <a:avLst/>
          </a:prstGeom>
        </p:spPr>
      </p:pic>
      <p:pic>
        <p:nvPicPr>
          <p:cNvPr id="3" name="Bilde 2">
            <a:extLst>
              <a:ext uri="{FF2B5EF4-FFF2-40B4-BE49-F238E27FC236}">
                <a16:creationId xmlns:a16="http://schemas.microsoft.com/office/drawing/2014/main" id="{BCE6F661-40B3-7B78-8434-60A27CC4CB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85122"/>
            <a:ext cx="5659136" cy="2106937"/>
          </a:xfrm>
          <a:prstGeom prst="rect">
            <a:avLst/>
          </a:prstGeom>
          <a:effectLst>
            <a:glow rad="152400">
              <a:schemeClr val="accent3"/>
            </a:glow>
          </a:effectLst>
        </p:spPr>
      </p:pic>
      <p:pic>
        <p:nvPicPr>
          <p:cNvPr id="4" name="Bilde 3">
            <a:extLst>
              <a:ext uri="{FF2B5EF4-FFF2-40B4-BE49-F238E27FC236}">
                <a16:creationId xmlns:a16="http://schemas.microsoft.com/office/drawing/2014/main" id="{F2399FEB-77E6-810C-E26D-086640E18F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2376774"/>
            <a:ext cx="5659136" cy="2104451"/>
          </a:xfrm>
          <a:prstGeom prst="rect">
            <a:avLst/>
          </a:prstGeom>
          <a:effectLst>
            <a:glow rad="152400">
              <a:schemeClr val="accent3"/>
            </a:glow>
          </a:effectLst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D09A7CA8-C2E6-4888-CF9E-E430956FBEC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4624197"/>
            <a:ext cx="5659136" cy="2104452"/>
          </a:xfrm>
          <a:prstGeom prst="rect">
            <a:avLst/>
          </a:prstGeom>
          <a:effectLst>
            <a:glow rad="152400">
              <a:schemeClr val="accent3"/>
            </a:glow>
          </a:effectLst>
        </p:spPr>
      </p:pic>
      <p:sp>
        <p:nvSpPr>
          <p:cNvPr id="7" name="TekstSylinder 6">
            <a:extLst>
              <a:ext uri="{FF2B5EF4-FFF2-40B4-BE49-F238E27FC236}">
                <a16:creationId xmlns:a16="http://schemas.microsoft.com/office/drawing/2014/main" id="{7C2EF2C2-4E7F-02BD-E565-FC627188AED4}"/>
              </a:ext>
            </a:extLst>
          </p:cNvPr>
          <p:cNvSpPr txBox="1"/>
          <p:nvPr/>
        </p:nvSpPr>
        <p:spPr>
          <a:xfrm>
            <a:off x="-21421" y="296405"/>
            <a:ext cx="3427798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b="1" u="sng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Rindal kommune </a:t>
            </a:r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hadde i 2020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57 innbyggere med demens-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sykdom. Dette utgjorde 2,85 % av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befolkningen.</a:t>
            </a:r>
          </a:p>
          <a:p>
            <a:endParaRPr lang="nb-NO" dirty="0">
              <a:solidFill>
                <a:schemeClr val="accent3">
                  <a:lumMod val="50000"/>
                </a:schemeClr>
              </a:solidFill>
            </a:endParaRPr>
          </a:p>
          <a:p>
            <a:endParaRPr lang="nb-NO" dirty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I 2040 vil 84 av innbyggerne ha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Demenssykdom. Dette vil utgjøre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4,74 % av befolkningen.</a:t>
            </a:r>
          </a:p>
          <a:p>
            <a:endParaRPr lang="nb-NO" dirty="0">
              <a:solidFill>
                <a:schemeClr val="accent3">
                  <a:lumMod val="50000"/>
                </a:schemeClr>
              </a:solidFill>
            </a:endParaRPr>
          </a:p>
          <a:p>
            <a:endParaRPr lang="nb-NO" dirty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I 2050 vil 87 av innbyggerne ha en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demenssykdom. Noe som utgjør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5,13 % av befolkningen</a:t>
            </a:r>
          </a:p>
          <a:p>
            <a:endParaRPr lang="nb-NO" dirty="0">
              <a:solidFill>
                <a:schemeClr val="accent3">
                  <a:lumMod val="50000"/>
                </a:schemeClr>
              </a:solidFill>
            </a:endParaRPr>
          </a:p>
          <a:p>
            <a:endParaRPr lang="nb-NO" dirty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Demensandelen i Rindal øker i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perioden 2020 til 2050 med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80 %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17135762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7016" y="5645278"/>
            <a:ext cx="9158033" cy="1212725"/>
          </a:xfrm>
          <a:prstGeom prst="rect">
            <a:avLst/>
          </a:prstGeom>
        </p:spPr>
      </p:pic>
      <p:pic>
        <p:nvPicPr>
          <p:cNvPr id="3" name="Bilde 2" descr="Et bilde som inneholder kart&#10;&#10;Automatisk generert beskrivelse">
            <a:extLst>
              <a:ext uri="{FF2B5EF4-FFF2-40B4-BE49-F238E27FC236}">
                <a16:creationId xmlns:a16="http://schemas.microsoft.com/office/drawing/2014/main" id="{5C17984B-C03B-0615-5F8D-1CFCDA4132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2676" y="116632"/>
            <a:ext cx="5613820" cy="1988840"/>
          </a:xfrm>
          <a:prstGeom prst="rect">
            <a:avLst/>
          </a:prstGeom>
          <a:effectLst>
            <a:glow rad="152400">
              <a:schemeClr val="accent3"/>
            </a:glow>
          </a:effectLst>
        </p:spPr>
      </p:pic>
      <p:pic>
        <p:nvPicPr>
          <p:cNvPr id="4" name="Bilde 3" descr="Et bilde som inneholder kart&#10;&#10;Automatisk generert beskrivelse">
            <a:extLst>
              <a:ext uri="{FF2B5EF4-FFF2-40B4-BE49-F238E27FC236}">
                <a16:creationId xmlns:a16="http://schemas.microsoft.com/office/drawing/2014/main" id="{F1DF7B03-7EDE-6EC5-C2FC-686A7EB2DAC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2673" y="2434579"/>
            <a:ext cx="5613823" cy="1988841"/>
          </a:xfrm>
          <a:prstGeom prst="rect">
            <a:avLst/>
          </a:prstGeom>
          <a:effectLst>
            <a:glow rad="152400">
              <a:schemeClr val="accent3"/>
            </a:glow>
          </a:effectLst>
        </p:spPr>
      </p:pic>
      <p:pic>
        <p:nvPicPr>
          <p:cNvPr id="5" name="Bilde 4" descr="Et bilde som inneholder kart&#10;&#10;Automatisk generert beskrivelse">
            <a:extLst>
              <a:ext uri="{FF2B5EF4-FFF2-40B4-BE49-F238E27FC236}">
                <a16:creationId xmlns:a16="http://schemas.microsoft.com/office/drawing/2014/main" id="{A01144C4-B72F-8E82-A174-6E53A4E6951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2673" y="4752527"/>
            <a:ext cx="5613823" cy="1988841"/>
          </a:xfrm>
          <a:prstGeom prst="rect">
            <a:avLst/>
          </a:prstGeom>
          <a:effectLst>
            <a:glow rad="152400">
              <a:schemeClr val="accent3"/>
            </a:glow>
          </a:effectLst>
        </p:spPr>
      </p:pic>
      <p:sp>
        <p:nvSpPr>
          <p:cNvPr id="7" name="TekstSylinder 6">
            <a:extLst>
              <a:ext uri="{FF2B5EF4-FFF2-40B4-BE49-F238E27FC236}">
                <a16:creationId xmlns:a16="http://schemas.microsoft.com/office/drawing/2014/main" id="{4DBEADAB-6668-860C-CF21-99801459A948}"/>
              </a:ext>
            </a:extLst>
          </p:cNvPr>
          <p:cNvSpPr txBox="1"/>
          <p:nvPr/>
        </p:nvSpPr>
        <p:spPr>
          <a:xfrm>
            <a:off x="-15211" y="126408"/>
            <a:ext cx="3544817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b="1" u="sng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Surnadal kommune </a:t>
            </a:r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hadde i 2020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144 innbyggere med demens-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sykdom. Dette utgjorde 2,43 % av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befolkningen.</a:t>
            </a:r>
          </a:p>
          <a:p>
            <a:endParaRPr lang="nb-NO" dirty="0">
              <a:solidFill>
                <a:schemeClr val="accent3">
                  <a:lumMod val="50000"/>
                </a:schemeClr>
              </a:solidFill>
            </a:endParaRPr>
          </a:p>
          <a:p>
            <a:endParaRPr lang="nb-NO" dirty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I 2040 vil 258 av innbyggerne ha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Demenssykdom. Dette vil utgjøre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4,72 % av befolkningen.</a:t>
            </a:r>
          </a:p>
          <a:p>
            <a:endParaRPr lang="nb-NO" dirty="0">
              <a:solidFill>
                <a:schemeClr val="accent3">
                  <a:lumMod val="50000"/>
                </a:schemeClr>
              </a:solidFill>
            </a:endParaRPr>
          </a:p>
          <a:p>
            <a:endParaRPr lang="nb-NO" dirty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I 2050 vil 287 av innbyggerne ha en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demenssykdom. Noe som utgjør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5,45 % av befolkningen</a:t>
            </a:r>
          </a:p>
          <a:p>
            <a:endParaRPr lang="nb-NO" dirty="0">
              <a:solidFill>
                <a:schemeClr val="accent3">
                  <a:lumMod val="50000"/>
                </a:schemeClr>
              </a:solidFill>
            </a:endParaRPr>
          </a:p>
          <a:p>
            <a:endParaRPr lang="nb-NO" dirty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Demensandelen i Surnadal øker i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perioden 2020 til 2050 med </a:t>
            </a: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124,28 %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98352229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7016" y="5645278"/>
            <a:ext cx="9158033" cy="1212725"/>
          </a:xfrm>
          <a:prstGeom prst="rect">
            <a:avLst/>
          </a:prstGeom>
        </p:spPr>
      </p:pic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2C3A30D3-A315-4C2B-8153-C0EE3D326A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95536" y="116632"/>
            <a:ext cx="8640960" cy="861774"/>
          </a:xfrm>
        </p:spPr>
        <p:txBody>
          <a:bodyPr/>
          <a:lstStyle/>
          <a:p>
            <a:r>
              <a:rPr lang="nb-NO" sz="2800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Sammenstilling forekomst demens i perioden 2020-2050</a:t>
            </a:r>
          </a:p>
        </p:txBody>
      </p:sp>
      <p:graphicFrame>
        <p:nvGraphicFramePr>
          <p:cNvPr id="3" name="Tabell 4">
            <a:extLst>
              <a:ext uri="{FF2B5EF4-FFF2-40B4-BE49-F238E27FC236}">
                <a16:creationId xmlns:a16="http://schemas.microsoft.com/office/drawing/2014/main" id="{B10DCE18-5F70-969D-4EAB-7E90AD0FBA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7699233"/>
              </p:ext>
            </p:extLst>
          </p:nvPr>
        </p:nvGraphicFramePr>
        <p:xfrm>
          <a:off x="251520" y="692695"/>
          <a:ext cx="8784976" cy="502051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098122">
                  <a:extLst>
                    <a:ext uri="{9D8B030D-6E8A-4147-A177-3AD203B41FA5}">
                      <a16:colId xmlns:a16="http://schemas.microsoft.com/office/drawing/2014/main" val="2106213292"/>
                    </a:ext>
                  </a:extLst>
                </a:gridCol>
                <a:gridCol w="1098122">
                  <a:extLst>
                    <a:ext uri="{9D8B030D-6E8A-4147-A177-3AD203B41FA5}">
                      <a16:colId xmlns:a16="http://schemas.microsoft.com/office/drawing/2014/main" val="184955663"/>
                    </a:ext>
                  </a:extLst>
                </a:gridCol>
                <a:gridCol w="1098122">
                  <a:extLst>
                    <a:ext uri="{9D8B030D-6E8A-4147-A177-3AD203B41FA5}">
                      <a16:colId xmlns:a16="http://schemas.microsoft.com/office/drawing/2014/main" val="1677448240"/>
                    </a:ext>
                  </a:extLst>
                </a:gridCol>
                <a:gridCol w="1098122">
                  <a:extLst>
                    <a:ext uri="{9D8B030D-6E8A-4147-A177-3AD203B41FA5}">
                      <a16:colId xmlns:a16="http://schemas.microsoft.com/office/drawing/2014/main" val="3815822878"/>
                    </a:ext>
                  </a:extLst>
                </a:gridCol>
                <a:gridCol w="1098122">
                  <a:extLst>
                    <a:ext uri="{9D8B030D-6E8A-4147-A177-3AD203B41FA5}">
                      <a16:colId xmlns:a16="http://schemas.microsoft.com/office/drawing/2014/main" val="52384155"/>
                    </a:ext>
                  </a:extLst>
                </a:gridCol>
                <a:gridCol w="1098122">
                  <a:extLst>
                    <a:ext uri="{9D8B030D-6E8A-4147-A177-3AD203B41FA5}">
                      <a16:colId xmlns:a16="http://schemas.microsoft.com/office/drawing/2014/main" val="3066063342"/>
                    </a:ext>
                  </a:extLst>
                </a:gridCol>
                <a:gridCol w="1098122">
                  <a:extLst>
                    <a:ext uri="{9D8B030D-6E8A-4147-A177-3AD203B41FA5}">
                      <a16:colId xmlns:a16="http://schemas.microsoft.com/office/drawing/2014/main" val="2285729311"/>
                    </a:ext>
                  </a:extLst>
                </a:gridCol>
                <a:gridCol w="1098122">
                  <a:extLst>
                    <a:ext uri="{9D8B030D-6E8A-4147-A177-3AD203B41FA5}">
                      <a16:colId xmlns:a16="http://schemas.microsoft.com/office/drawing/2014/main" val="3793378537"/>
                    </a:ext>
                  </a:extLst>
                </a:gridCol>
              </a:tblGrid>
              <a:tr h="450235">
                <a:tc>
                  <a:txBody>
                    <a:bodyPr/>
                    <a:lstStyle/>
                    <a:p>
                      <a:r>
                        <a:rPr lang="nb-NO" sz="1400" dirty="0"/>
                        <a:t>Kommune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400" dirty="0"/>
                        <a:t>Antall 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400" dirty="0"/>
                        <a:t>% 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400" dirty="0"/>
                        <a:t>Antall 2040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400" dirty="0"/>
                        <a:t>% 2040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400" dirty="0"/>
                        <a:t>Antall 2050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400" dirty="0"/>
                        <a:t>% 2050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400" dirty="0"/>
                        <a:t>Økning demens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6648165"/>
                  </a:ext>
                </a:extLst>
              </a:tr>
              <a:tr h="450235"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Skaun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129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1,55 %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282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2,77 %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378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3,51 %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126,45 %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4634823"/>
                  </a:ext>
                </a:extLst>
              </a:tr>
              <a:tr h="450235"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Orkland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429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2,35 %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755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4,04 %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891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4,75 %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102,13 %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2735928"/>
                  </a:ext>
                </a:extLst>
              </a:tr>
              <a:tr h="450235"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Heim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154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2,58 %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264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4,79 %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287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5,38 %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108,53 %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3238467"/>
                  </a:ext>
                </a:extLst>
              </a:tr>
              <a:tr h="450235"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Aure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101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2,88 %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166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4,08 %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185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5,40 %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87,5 %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0219385"/>
                  </a:ext>
                </a:extLst>
              </a:tr>
              <a:tr h="450235"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Hitra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112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2,22 %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215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3,70 %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263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4,36 %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96,4 %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0323848"/>
                  </a:ext>
                </a:extLst>
              </a:tr>
              <a:tr h="450235"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Frøya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99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1,92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175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2,91 %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233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3,73 %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94,27 %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1651414"/>
                  </a:ext>
                </a:extLst>
              </a:tr>
              <a:tr h="450235"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Ørland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236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2,29 %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408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3,74 %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495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4,46 %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94,76 %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0040228"/>
                  </a:ext>
                </a:extLst>
              </a:tr>
              <a:tr h="450235"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Rennebu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68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2,74 %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120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4,90 %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132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5,45 %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98,91 %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5608422"/>
                  </a:ext>
                </a:extLst>
              </a:tr>
              <a:tr h="450235"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Rindal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57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2,85 %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84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4,74 %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87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5,13 %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80 %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7789671"/>
                  </a:ext>
                </a:extLst>
              </a:tr>
              <a:tr h="450235"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Surnadal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144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 2,43 %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258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4,72 %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287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5,45 %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124,28 %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661615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1112738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51520" y="4437112"/>
            <a:ext cx="5904656" cy="180049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nb-NO" sz="4800" dirty="0">
                <a:solidFill>
                  <a:schemeClr val="accent1">
                    <a:lumMod val="75000"/>
                  </a:schemeClr>
                </a:solidFill>
              </a:rPr>
              <a:t>Profiler 2022</a:t>
            </a:r>
            <a:endParaRPr lang="nb-NO" sz="5050" dirty="0">
              <a:solidFill>
                <a:schemeClr val="accent1">
                  <a:lumMod val="75000"/>
                </a:schemeClr>
              </a:solidFill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nb-NO" sz="5050" dirty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Folkehelse/oppvekst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sz="1600" dirty="0">
              <a:latin typeface="Calibri"/>
              <a:cs typeface="Calibri"/>
            </a:endParaRPr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C54FF83E-0220-6EF8-155C-A798FD6F8A5C}"/>
              </a:ext>
            </a:extLst>
          </p:cNvPr>
          <p:cNvSpPr txBox="1"/>
          <p:nvPr/>
        </p:nvSpPr>
        <p:spPr>
          <a:xfrm>
            <a:off x="3923928" y="404664"/>
            <a:ext cx="4193905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400" dirty="0">
                <a:hlinkClick r:id="rId2"/>
              </a:rPr>
              <a:t>Folkehelseprofilene for kommuner og bydeler 2022 FHI</a:t>
            </a:r>
            <a:endParaRPr lang="nb-NO" sz="1400" dirty="0"/>
          </a:p>
          <a:p>
            <a:endParaRPr lang="nb-NO" sz="54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015603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7016" y="5645278"/>
            <a:ext cx="9158033" cy="1212725"/>
          </a:xfrm>
          <a:prstGeom prst="rect">
            <a:avLst/>
          </a:prstGeom>
        </p:spPr>
      </p:pic>
      <p:sp>
        <p:nvSpPr>
          <p:cNvPr id="3" name="TekstSylinder 2">
            <a:extLst>
              <a:ext uri="{FF2B5EF4-FFF2-40B4-BE49-F238E27FC236}">
                <a16:creationId xmlns:a16="http://schemas.microsoft.com/office/drawing/2014/main" id="{91B983CB-A4F5-691B-A88F-74989BEFC98A}"/>
              </a:ext>
            </a:extLst>
          </p:cNvPr>
          <p:cNvSpPr txBox="1"/>
          <p:nvPr/>
        </p:nvSpPr>
        <p:spPr>
          <a:xfrm>
            <a:off x="841136" y="116632"/>
            <a:ext cx="27865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800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Folkehelseprofiler</a:t>
            </a:r>
          </a:p>
        </p:txBody>
      </p:sp>
      <p:sp>
        <p:nvSpPr>
          <p:cNvPr id="5" name="Plassholder for innhold 4">
            <a:extLst>
              <a:ext uri="{FF2B5EF4-FFF2-40B4-BE49-F238E27FC236}">
                <a16:creationId xmlns:a16="http://schemas.microsoft.com/office/drawing/2014/main" id="{BA64426E-47CA-0E55-8B63-05769100C8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7505" y="711130"/>
            <a:ext cx="4320480" cy="4985980"/>
          </a:xfrm>
        </p:spPr>
        <p:txBody>
          <a:bodyPr/>
          <a:lstStyle/>
          <a:p>
            <a:r>
              <a:rPr lang="nb-NO" b="0" i="0" dirty="0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Livskvalitet er tema for årets folkehelseprofiler. Profilene gir informasjon om helsetilstanden og det som påvirker den.</a:t>
            </a:r>
          </a:p>
          <a:p>
            <a:r>
              <a:rPr lang="nb-NO" b="0" i="0" dirty="0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God livskvalitet er en verdi i seg selv og fremmer helse og sunnere levevaner. God livskvalitet styrker også motstandskraften i møte med belastninger.</a:t>
            </a:r>
            <a:endParaRPr lang="nb-NO" dirty="0">
              <a:solidFill>
                <a:schemeClr val="accent3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nb-NO" b="0" i="0" dirty="0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Livskvaliteten i Norge er god sammenlignet med andre land. På en skala fra 0 til 10 der 10 er «svært fornøyd med livet» ligger landsgjennomsnittet i Norge vanligvis på 7,5.</a:t>
            </a:r>
          </a:p>
          <a:p>
            <a:pPr algn="l"/>
            <a:r>
              <a:rPr lang="nb-NO" b="0" i="0" dirty="0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Livskvaliteten er skjevt fordelt. Selv om de fleste oppgir å ha god livskvalitet, opplever noen grupper at de har dårlig livskvalitet. </a:t>
            </a:r>
          </a:p>
          <a:p>
            <a:pPr algn="l"/>
            <a:r>
              <a:rPr lang="nb-NO" b="0" i="0" dirty="0">
                <a:solidFill>
                  <a:schemeClr val="accent3">
                    <a:lumMod val="50000"/>
                  </a:schemeClr>
                </a:solidFill>
                <a:effectLst/>
                <a:latin typeface="Brandon Regular"/>
              </a:rPr>
              <a:t>De unge er mindre fornøyde, mer ensomme og mer bekymret enn de eldre. Dette er en ny trend.</a:t>
            </a:r>
          </a:p>
          <a:p>
            <a:pPr algn="l"/>
            <a:endParaRPr lang="nb-NO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Plassholder for innhold 6">
            <a:extLst>
              <a:ext uri="{FF2B5EF4-FFF2-40B4-BE49-F238E27FC236}">
                <a16:creationId xmlns:a16="http://schemas.microsoft.com/office/drawing/2014/main" id="{DBF45661-9895-D23D-7B9D-AD6030B20175}"/>
              </a:ext>
            </a:extLst>
          </p:cNvPr>
          <p:cNvSpPr>
            <a:spLocks noGrp="1"/>
          </p:cNvSpPr>
          <p:nvPr>
            <p:ph sz="half" idx="3"/>
          </p:nvPr>
        </p:nvSpPr>
        <p:spPr>
          <a:xfrm>
            <a:off x="4716016" y="188640"/>
            <a:ext cx="4320480" cy="4985980"/>
          </a:xfrm>
        </p:spPr>
        <p:txBody>
          <a:bodyPr/>
          <a:lstStyle/>
          <a:p>
            <a:pPr algn="l"/>
            <a:r>
              <a:rPr lang="nb-NO" b="0" i="0" dirty="0">
                <a:solidFill>
                  <a:schemeClr val="accent3">
                    <a:lumMod val="50000"/>
                  </a:schemeClr>
                </a:solidFill>
                <a:effectLst/>
              </a:rPr>
              <a:t>Belastninger i livet påvirker livskvaliteten, og jo flere belastninger man opplever, desto dårligere livskvalitet blir det rapportert om.</a:t>
            </a:r>
          </a:p>
          <a:p>
            <a:pPr algn="l"/>
            <a:r>
              <a:rPr lang="nb-NO" b="0" i="0" dirty="0">
                <a:solidFill>
                  <a:schemeClr val="accent3">
                    <a:lumMod val="50000"/>
                  </a:schemeClr>
                </a:solidFill>
                <a:effectLst/>
              </a:rPr>
              <a:t>Dette gjelder særlig dem som opplever økonomiske vansker, som står utenfor arbeidslivet, som har dårlig helse, som er enslige eller som opplever å ha få å støtte seg til.</a:t>
            </a:r>
          </a:p>
          <a:p>
            <a:pPr algn="l"/>
            <a:r>
              <a:rPr lang="nb-NO" b="0" i="0" dirty="0">
                <a:solidFill>
                  <a:schemeClr val="accent3">
                    <a:lumMod val="50000"/>
                  </a:schemeClr>
                </a:solidFill>
                <a:effectLst/>
              </a:rPr>
              <a:t>Gjennom planarbeidet sitt kan kommunen bidra til god livskvalitet ved å legge til rette for en god oppvekst og gode levekår, og å gi tilgang til meningsfulle aktiviteter og fellesskap. I utformingen av kommunens tilbud og tjenester, kan et nyttig spørsmål være om alle kommunens innbyggere har mulighet til å oppleve «Hverdagsgledens fem»</a:t>
            </a:r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.</a:t>
            </a:r>
            <a:endParaRPr lang="nb-NO" b="0" i="0" dirty="0">
              <a:solidFill>
                <a:schemeClr val="accent3">
                  <a:lumMod val="50000"/>
                </a:schemeClr>
              </a:solidFill>
              <a:effectLst/>
            </a:endParaRPr>
          </a:p>
          <a:p>
            <a:endParaRPr lang="nb-NO" dirty="0"/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CE0309C0-5800-8489-030D-6D1ECF8B117B}"/>
              </a:ext>
            </a:extLst>
          </p:cNvPr>
          <p:cNvSpPr txBox="1"/>
          <p:nvPr/>
        </p:nvSpPr>
        <p:spPr>
          <a:xfrm>
            <a:off x="5076056" y="5497055"/>
            <a:ext cx="37577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000" dirty="0"/>
              <a:t>Bilder og tekst hentet fra: </a:t>
            </a:r>
          </a:p>
          <a:p>
            <a:r>
              <a:rPr lang="nb-NO" sz="1000" dirty="0">
                <a:hlinkClick r:id="rId3"/>
              </a:rPr>
              <a:t>Folkehelseprofilene for kommuner og bydeler 2022 er publisert - FHI</a:t>
            </a:r>
            <a:endParaRPr lang="nb-NO" sz="1000" dirty="0"/>
          </a:p>
        </p:txBody>
      </p:sp>
    </p:spTree>
    <p:extLst>
      <p:ext uri="{BB962C8B-B14F-4D97-AF65-F5344CB8AC3E}">
        <p14:creationId xmlns:p14="http://schemas.microsoft.com/office/powerpoint/2010/main" val="38480316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7016" y="5645278"/>
            <a:ext cx="9158033" cy="1212725"/>
          </a:xfrm>
          <a:prstGeom prst="rect">
            <a:avLst/>
          </a:prstGeom>
        </p:spPr>
      </p:pic>
      <p:sp>
        <p:nvSpPr>
          <p:cNvPr id="3" name="TekstSylinder 2">
            <a:extLst>
              <a:ext uri="{FF2B5EF4-FFF2-40B4-BE49-F238E27FC236}">
                <a16:creationId xmlns:a16="http://schemas.microsoft.com/office/drawing/2014/main" id="{91B983CB-A4F5-691B-A88F-74989BEFC98A}"/>
              </a:ext>
            </a:extLst>
          </p:cNvPr>
          <p:cNvSpPr txBox="1"/>
          <p:nvPr/>
        </p:nvSpPr>
        <p:spPr>
          <a:xfrm>
            <a:off x="841136" y="116632"/>
            <a:ext cx="27865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800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Folkehelseprofiler</a:t>
            </a:r>
          </a:p>
        </p:txBody>
      </p:sp>
      <p:sp>
        <p:nvSpPr>
          <p:cNvPr id="5" name="Plassholder for innhold 4">
            <a:extLst>
              <a:ext uri="{FF2B5EF4-FFF2-40B4-BE49-F238E27FC236}">
                <a16:creationId xmlns:a16="http://schemas.microsoft.com/office/drawing/2014/main" id="{BA64426E-47CA-0E55-8B63-05769100C8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0524" y="1739052"/>
            <a:ext cx="4320480" cy="3877985"/>
          </a:xfrm>
        </p:spPr>
        <p:txBody>
          <a:bodyPr/>
          <a:lstStyle/>
          <a:p>
            <a:pPr algn="l"/>
            <a:r>
              <a:rPr lang="nb-NO" b="0" i="0" dirty="0">
                <a:solidFill>
                  <a:schemeClr val="accent3">
                    <a:lumMod val="50000"/>
                  </a:schemeClr>
                </a:solidFill>
                <a:effectLst/>
              </a:rPr>
              <a:t>Dette er aktivitetene i «Hverdagsgledens fem»: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nb-NO" b="0" i="0" dirty="0">
                <a:solidFill>
                  <a:schemeClr val="accent3">
                    <a:lumMod val="50000"/>
                  </a:schemeClr>
                </a:solidFill>
                <a:effectLst/>
              </a:rPr>
              <a:t>å knytte bånd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nb-NO" b="0" i="0" dirty="0">
                <a:solidFill>
                  <a:schemeClr val="accent3">
                    <a:lumMod val="50000"/>
                  </a:schemeClr>
                </a:solidFill>
                <a:effectLst/>
              </a:rPr>
              <a:t>å være oppmerksom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nb-NO" b="0" i="0" dirty="0">
                <a:solidFill>
                  <a:schemeClr val="accent3">
                    <a:lumMod val="50000"/>
                  </a:schemeClr>
                </a:solidFill>
                <a:effectLst/>
              </a:rPr>
              <a:t>å være aktiv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nb-NO" b="0" i="0" dirty="0">
                <a:solidFill>
                  <a:schemeClr val="accent3">
                    <a:lumMod val="50000"/>
                  </a:schemeClr>
                </a:solidFill>
                <a:effectLst/>
              </a:rPr>
              <a:t>å fortsette å lære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nb-NO" b="0" i="0" dirty="0">
                <a:solidFill>
                  <a:schemeClr val="accent3">
                    <a:lumMod val="50000"/>
                  </a:schemeClr>
                </a:solidFill>
                <a:effectLst/>
              </a:rPr>
              <a:t>å gi</a:t>
            </a:r>
          </a:p>
          <a:p>
            <a:pPr algn="l"/>
            <a:endParaRPr lang="nb-NO" dirty="0">
              <a:solidFill>
                <a:schemeClr val="accent3">
                  <a:lumMod val="50000"/>
                </a:schemeClr>
              </a:solidFill>
              <a:cs typeface="Calibri" panose="020F0502020204030204" pitchFamily="34" charset="0"/>
            </a:endParaRPr>
          </a:p>
          <a:p>
            <a:pPr algn="l"/>
            <a:r>
              <a:rPr lang="nb-NO" b="0" i="0" dirty="0">
                <a:solidFill>
                  <a:schemeClr val="accent3">
                    <a:lumMod val="50000"/>
                  </a:schemeClr>
                </a:solidFill>
                <a:effectLst/>
              </a:rPr>
              <a:t>«Hverdagsgledens fem» fremmer </a:t>
            </a:r>
          </a:p>
          <a:p>
            <a:pPr algn="l"/>
            <a:r>
              <a:rPr lang="nb-NO" b="0" i="0" dirty="0">
                <a:solidFill>
                  <a:schemeClr val="accent3">
                    <a:lumMod val="50000"/>
                  </a:schemeClr>
                </a:solidFill>
                <a:effectLst/>
              </a:rPr>
              <a:t>livskvalitet og psykisk helse og kan brukes av enkeltmennesker – men også i planarbeidet i kommunen hvor kommunen kan legge til rette for at innbyggerne kan bruke de fem grepene i hverdagslivet.</a:t>
            </a:r>
            <a:endParaRPr lang="nb-NO" dirty="0">
              <a:solidFill>
                <a:schemeClr val="accent3">
                  <a:lumMod val="50000"/>
                </a:schemeClr>
              </a:solidFill>
              <a:cs typeface="Calibri" panose="020F0502020204030204" pitchFamily="34" charset="0"/>
            </a:endParaRPr>
          </a:p>
        </p:txBody>
      </p:sp>
      <p:pic>
        <p:nvPicPr>
          <p:cNvPr id="6" name="Plassholder for innhold 5">
            <a:extLst>
              <a:ext uri="{FF2B5EF4-FFF2-40B4-BE49-F238E27FC236}">
                <a16:creationId xmlns:a16="http://schemas.microsoft.com/office/drawing/2014/main" id="{25EDDF8C-D121-5955-DFF0-15BC98738557}"/>
              </a:ext>
            </a:extLst>
          </p:cNvPr>
          <p:cNvPicPr>
            <a:picLocks noGrp="1" noChangeAspect="1"/>
          </p:cNvPicPr>
          <p:nvPr>
            <p:ph sz="half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6782" y="266559"/>
            <a:ext cx="5010951" cy="3877985"/>
          </a:xfrm>
        </p:spPr>
      </p:pic>
      <p:sp>
        <p:nvSpPr>
          <p:cNvPr id="8" name="TekstSylinder 7">
            <a:extLst>
              <a:ext uri="{FF2B5EF4-FFF2-40B4-BE49-F238E27FC236}">
                <a16:creationId xmlns:a16="http://schemas.microsoft.com/office/drawing/2014/main" id="{00B1CF9B-319E-0944-08D6-3A048806FE4F}"/>
              </a:ext>
            </a:extLst>
          </p:cNvPr>
          <p:cNvSpPr txBox="1"/>
          <p:nvPr/>
        </p:nvSpPr>
        <p:spPr>
          <a:xfrm>
            <a:off x="5094072" y="5645278"/>
            <a:ext cx="37577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000" dirty="0"/>
              <a:t>Bilder og tekst hentet fra: </a:t>
            </a:r>
          </a:p>
          <a:p>
            <a:r>
              <a:rPr lang="nb-NO" sz="1000" dirty="0">
                <a:hlinkClick r:id="rId4"/>
              </a:rPr>
              <a:t>Folkehelseprofilene for kommuner og bydeler 2022 er publisert - FHI</a:t>
            </a:r>
            <a:endParaRPr lang="nb-NO" sz="1000" dirty="0"/>
          </a:p>
        </p:txBody>
      </p:sp>
    </p:spTree>
    <p:extLst>
      <p:ext uri="{BB962C8B-B14F-4D97-AF65-F5344CB8AC3E}">
        <p14:creationId xmlns:p14="http://schemas.microsoft.com/office/powerpoint/2010/main" val="18844925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kstSylinder 11">
            <a:extLst>
              <a:ext uri="{FF2B5EF4-FFF2-40B4-BE49-F238E27FC236}">
                <a16:creationId xmlns:a16="http://schemas.microsoft.com/office/drawing/2014/main" id="{B10278D3-D7D5-4699-8CF9-A36BB84648EE}"/>
              </a:ext>
            </a:extLst>
          </p:cNvPr>
          <p:cNvSpPr txBox="1"/>
          <p:nvPr/>
        </p:nvSpPr>
        <p:spPr>
          <a:xfrm>
            <a:off x="-5082" y="116632"/>
            <a:ext cx="5737386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KS sitt fremtidsverktøy viser at andel sysselsatte i % av befolkningen i </a:t>
            </a:r>
            <a:r>
              <a:rPr lang="nb-NO" b="1" u="sng" dirty="0">
                <a:solidFill>
                  <a:schemeClr val="accent3">
                    <a:lumMod val="50000"/>
                  </a:schemeClr>
                </a:solidFill>
              </a:rPr>
              <a:t>Frøya kommune </a:t>
            </a:r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er 71 %, Andel av ansatte som jobber i helse og omsorg er 40 %. Andel av befolkningen i yrkesaktiv alder; 64 %, 23 % av befolkningen er over 60 år. 24 % av befolkningen lever i utenforskap og 6 % av barn lever i familier med vedvarende lav inntekt. Frafallsrate i </a:t>
            </a:r>
            <a:r>
              <a:rPr lang="nb-NO" dirty="0" err="1">
                <a:solidFill>
                  <a:schemeClr val="accent3">
                    <a:lumMod val="50000"/>
                  </a:schemeClr>
                </a:solidFill>
              </a:rPr>
              <a:t>vgs</a:t>
            </a:r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 er på 37 %.</a:t>
            </a:r>
          </a:p>
          <a:p>
            <a:endParaRPr lang="nb-NO" dirty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Hovedalternativet viser at i 2050 antall innbyggere i yrkesaktiv alder er 3669 (+ 1342). Antall barn under 18 år 1055(-17). 133 (+89) innbyggere vil være 90 år eller eldre, mens 1243 (+ 460) vil være over pensjonsalder.</a:t>
            </a:r>
          </a:p>
          <a:p>
            <a:endParaRPr lang="nb-NO" dirty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I perioden 2020 til 2040 vil antall sysselsatte øke fra </a:t>
            </a:r>
            <a:r>
              <a:rPr lang="nb-NO" dirty="0" err="1">
                <a:solidFill>
                  <a:schemeClr val="accent3">
                    <a:lumMod val="50000"/>
                  </a:schemeClr>
                </a:solidFill>
              </a:rPr>
              <a:t>ca</a:t>
            </a:r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 2880 til 3180. Antall barn i grunnskolealder vil falle fra </a:t>
            </a:r>
            <a:r>
              <a:rPr lang="nb-NO" dirty="0" err="1">
                <a:solidFill>
                  <a:schemeClr val="accent3">
                    <a:lumMod val="50000"/>
                  </a:schemeClr>
                </a:solidFill>
              </a:rPr>
              <a:t>ca</a:t>
            </a:r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 674 til </a:t>
            </a:r>
            <a:r>
              <a:rPr lang="nb-NO" dirty="0" err="1">
                <a:solidFill>
                  <a:schemeClr val="accent3">
                    <a:lumMod val="50000"/>
                  </a:schemeClr>
                </a:solidFill>
              </a:rPr>
              <a:t>ca</a:t>
            </a:r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 643. Antall brukere av hjemmetjenester vil øke fra </a:t>
            </a:r>
            <a:r>
              <a:rPr lang="nb-NO" dirty="0" err="1">
                <a:solidFill>
                  <a:schemeClr val="accent3">
                    <a:lumMod val="50000"/>
                  </a:schemeClr>
                </a:solidFill>
              </a:rPr>
              <a:t>ca</a:t>
            </a:r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 192 til </a:t>
            </a:r>
            <a:r>
              <a:rPr lang="nb-NO" dirty="0" err="1">
                <a:solidFill>
                  <a:schemeClr val="accent3">
                    <a:lumMod val="50000"/>
                  </a:schemeClr>
                </a:solidFill>
              </a:rPr>
              <a:t>ca</a:t>
            </a:r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 218. Antall brukere av institusjonstjenester vil øke fra </a:t>
            </a:r>
            <a:r>
              <a:rPr lang="nb-NO" dirty="0" err="1">
                <a:solidFill>
                  <a:schemeClr val="accent3">
                    <a:lumMod val="50000"/>
                  </a:schemeClr>
                </a:solidFill>
              </a:rPr>
              <a:t>ca</a:t>
            </a:r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 61 til </a:t>
            </a:r>
            <a:r>
              <a:rPr lang="nb-NO" dirty="0" err="1">
                <a:solidFill>
                  <a:schemeClr val="accent3">
                    <a:lumMod val="50000"/>
                  </a:schemeClr>
                </a:solidFill>
              </a:rPr>
              <a:t>ca</a:t>
            </a:r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 69. Antall i utenforskap vil øke fra </a:t>
            </a:r>
            <a:r>
              <a:rPr lang="nb-NO" dirty="0" err="1">
                <a:solidFill>
                  <a:schemeClr val="accent3">
                    <a:lumMod val="50000"/>
                  </a:schemeClr>
                </a:solidFill>
              </a:rPr>
              <a:t>ca</a:t>
            </a:r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 720 til </a:t>
            </a:r>
            <a:r>
              <a:rPr lang="nb-NO" dirty="0" err="1">
                <a:solidFill>
                  <a:schemeClr val="accent3">
                    <a:lumMod val="50000"/>
                  </a:schemeClr>
                </a:solidFill>
              </a:rPr>
              <a:t>ca</a:t>
            </a:r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 750. </a:t>
            </a:r>
          </a:p>
        </p:txBody>
      </p:sp>
      <p:pic>
        <p:nvPicPr>
          <p:cNvPr id="2" name="object 2">
            <a:extLst>
              <a:ext uri="{FF2B5EF4-FFF2-40B4-BE49-F238E27FC236}">
                <a16:creationId xmlns:a16="http://schemas.microsoft.com/office/drawing/2014/main" id="{C71086C4-7BCE-880B-D6DA-0CB5CA77C8D2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7016" y="5645278"/>
            <a:ext cx="9158033" cy="1212725"/>
          </a:xfrm>
          <a:prstGeom prst="rect">
            <a:avLst/>
          </a:prstGeom>
        </p:spPr>
      </p:pic>
      <p:pic>
        <p:nvPicPr>
          <p:cNvPr id="4" name="Bilde 3" descr="Et bilde som inneholder bord&#10;&#10;Automatisk generert beskrivelse">
            <a:extLst>
              <a:ext uri="{FF2B5EF4-FFF2-40B4-BE49-F238E27FC236}">
                <a16:creationId xmlns:a16="http://schemas.microsoft.com/office/drawing/2014/main" id="{D0A5108A-E64F-D88A-1286-4D4055C065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2680" y="2267781"/>
            <a:ext cx="3230091" cy="2054185"/>
          </a:xfrm>
          <a:prstGeom prst="rect">
            <a:avLst/>
          </a:prstGeom>
          <a:effectLst>
            <a:glow rad="152400">
              <a:schemeClr val="accent3"/>
            </a:glow>
          </a:effectLst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E38FD417-507C-17DB-07B1-8D747B2FBF6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0550" y="116632"/>
            <a:ext cx="3230091" cy="2016224"/>
          </a:xfrm>
          <a:prstGeom prst="rect">
            <a:avLst/>
          </a:prstGeom>
          <a:effectLst>
            <a:glow rad="152400">
              <a:schemeClr val="accent3"/>
            </a:glow>
          </a:effectLst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DB7A68AF-8DB6-D180-D801-DEA77181A99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2679" y="4456891"/>
            <a:ext cx="3230092" cy="2028756"/>
          </a:xfrm>
          <a:prstGeom prst="rect">
            <a:avLst/>
          </a:prstGeom>
          <a:effectLst>
            <a:glow rad="152400">
              <a:schemeClr val="accent3"/>
            </a:glow>
          </a:effectLst>
        </p:spPr>
      </p:pic>
    </p:spTree>
    <p:extLst>
      <p:ext uri="{BB962C8B-B14F-4D97-AF65-F5344CB8AC3E}">
        <p14:creationId xmlns:p14="http://schemas.microsoft.com/office/powerpoint/2010/main" val="286126923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7016" y="5645278"/>
            <a:ext cx="9158033" cy="1212725"/>
          </a:xfrm>
          <a:prstGeom prst="rect">
            <a:avLst/>
          </a:prstGeom>
        </p:spPr>
      </p:pic>
      <p:sp>
        <p:nvSpPr>
          <p:cNvPr id="3" name="TekstSylinder 2">
            <a:extLst>
              <a:ext uri="{FF2B5EF4-FFF2-40B4-BE49-F238E27FC236}">
                <a16:creationId xmlns:a16="http://schemas.microsoft.com/office/drawing/2014/main" id="{91B983CB-A4F5-691B-A88F-74989BEFC98A}"/>
              </a:ext>
            </a:extLst>
          </p:cNvPr>
          <p:cNvSpPr txBox="1"/>
          <p:nvPr/>
        </p:nvSpPr>
        <p:spPr>
          <a:xfrm>
            <a:off x="841136" y="116632"/>
            <a:ext cx="26252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800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Oppvekstprofiler</a:t>
            </a:r>
          </a:p>
        </p:txBody>
      </p:sp>
      <p:sp>
        <p:nvSpPr>
          <p:cNvPr id="5" name="Plassholder for innhold 4">
            <a:extLst>
              <a:ext uri="{FF2B5EF4-FFF2-40B4-BE49-F238E27FC236}">
                <a16:creationId xmlns:a16="http://schemas.microsoft.com/office/drawing/2014/main" id="{BA64426E-47CA-0E55-8B63-05769100C8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7505" y="711130"/>
            <a:ext cx="4320480" cy="4985980"/>
          </a:xfrm>
        </p:spPr>
        <p:txBody>
          <a:bodyPr/>
          <a:lstStyle/>
          <a:p>
            <a:pPr algn="l"/>
            <a:r>
              <a:rPr lang="nb-NO" b="0" i="0" dirty="0">
                <a:solidFill>
                  <a:schemeClr val="accent3">
                    <a:lumMod val="50000"/>
                  </a:schemeClr>
                </a:solidFill>
                <a:effectLst/>
              </a:rPr>
              <a:t>Årets tema er sosial ulikhet. Profilene kan benyttes i planleggingen av barn og unges oppvekstmiljø. Oppvekstprofilene gir et viktig kunnskapsgrunnlag om barn og unge for kommunene.</a:t>
            </a:r>
          </a:p>
          <a:p>
            <a:pPr algn="l"/>
            <a:r>
              <a:rPr lang="nb-NO" b="0" i="0" dirty="0">
                <a:solidFill>
                  <a:schemeClr val="accent3">
                    <a:lumMod val="50000"/>
                  </a:schemeClr>
                </a:solidFill>
                <a:effectLst/>
              </a:rPr>
              <a:t>Årets hovedtema er betydningen av sosial ulikhet for barns helse og oppvekst. Barn i familier med færrest sosioøkonomiske ressurser presterer gjennomsnittlig dårligere på kognitive og språklige tester, har større risiko for å falle ut av skole og arbeidsliv, og har dårligere fysisk og psykisk helse.</a:t>
            </a:r>
          </a:p>
          <a:p>
            <a:pPr algn="l"/>
            <a:r>
              <a:rPr lang="nb-NO" b="0" i="0" dirty="0">
                <a:solidFill>
                  <a:schemeClr val="accent3">
                    <a:lumMod val="50000"/>
                  </a:schemeClr>
                </a:solidFill>
                <a:effectLst/>
              </a:rPr>
              <a:t>En viktig forklaring er mer familiestress og helseproblemer hos foreldrene, økt forekomst av atferdsproblemer hos barna, lavere motivasjon for skolearbeid og mindre tro på egne evner og muligheter for å lykkes.</a:t>
            </a:r>
          </a:p>
          <a:p>
            <a:pPr algn="l"/>
            <a:endParaRPr lang="nb-NO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Plassholder for innhold 6">
            <a:extLst>
              <a:ext uri="{FF2B5EF4-FFF2-40B4-BE49-F238E27FC236}">
                <a16:creationId xmlns:a16="http://schemas.microsoft.com/office/drawing/2014/main" id="{DBF45661-9895-D23D-7B9D-AD6030B20175}"/>
              </a:ext>
            </a:extLst>
          </p:cNvPr>
          <p:cNvSpPr>
            <a:spLocks noGrp="1"/>
          </p:cNvSpPr>
          <p:nvPr>
            <p:ph sz="half" idx="3"/>
          </p:nvPr>
        </p:nvSpPr>
        <p:spPr>
          <a:xfrm>
            <a:off x="4716016" y="188640"/>
            <a:ext cx="4320480" cy="2215991"/>
          </a:xfrm>
        </p:spPr>
        <p:txBody>
          <a:bodyPr/>
          <a:lstStyle/>
          <a:p>
            <a:pPr algn="l"/>
            <a:r>
              <a:rPr lang="nb-NO" b="0" i="0" dirty="0">
                <a:solidFill>
                  <a:schemeClr val="accent3">
                    <a:lumMod val="50000"/>
                  </a:schemeClr>
                </a:solidFill>
                <a:effectLst/>
              </a:rPr>
              <a:t>Etter folkehelseloven skal kommunene rette sitt virkemiddelapparat inn mot å redusere sosiale forskjeller.</a:t>
            </a:r>
          </a:p>
          <a:p>
            <a:pPr algn="l"/>
            <a:r>
              <a:rPr lang="nb-NO" b="0" i="0" dirty="0">
                <a:solidFill>
                  <a:schemeClr val="accent3">
                    <a:lumMod val="50000"/>
                  </a:schemeClr>
                </a:solidFill>
                <a:effectLst/>
              </a:rPr>
              <a:t>Jo tidligere i livsløpet man lykkes i å oppnå jevnere fordeling av ressurser og muligheter, desto større er sjansen til å påvirke morgendagens sosiale forskjeller</a:t>
            </a:r>
          </a:p>
          <a:p>
            <a:endParaRPr lang="nb-NO" dirty="0"/>
          </a:p>
        </p:txBody>
      </p:sp>
      <p:pic>
        <p:nvPicPr>
          <p:cNvPr id="8" name="Bilde 7" descr="Et bilde som inneholder linjetegning&#10;&#10;Automatisk generert beskrivelse">
            <a:extLst>
              <a:ext uri="{FF2B5EF4-FFF2-40B4-BE49-F238E27FC236}">
                <a16:creationId xmlns:a16="http://schemas.microsoft.com/office/drawing/2014/main" id="{0BDC0062-7F7D-A539-8C6D-AC910C09FA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9725" y="2780928"/>
            <a:ext cx="3890991" cy="2709882"/>
          </a:xfrm>
          <a:prstGeom prst="rect">
            <a:avLst/>
          </a:prstGeom>
        </p:spPr>
      </p:pic>
      <p:sp>
        <p:nvSpPr>
          <p:cNvPr id="9" name="TekstSylinder 8">
            <a:extLst>
              <a:ext uri="{FF2B5EF4-FFF2-40B4-BE49-F238E27FC236}">
                <a16:creationId xmlns:a16="http://schemas.microsoft.com/office/drawing/2014/main" id="{98E8B0BA-FBFA-3DEC-B8DB-C7A274E9841C}"/>
              </a:ext>
            </a:extLst>
          </p:cNvPr>
          <p:cNvSpPr txBox="1"/>
          <p:nvPr/>
        </p:nvSpPr>
        <p:spPr>
          <a:xfrm>
            <a:off x="5094072" y="5645278"/>
            <a:ext cx="36118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000" dirty="0"/>
              <a:t>Bilder og tekst hentet fra: </a:t>
            </a:r>
          </a:p>
          <a:p>
            <a:r>
              <a:rPr lang="nb-NO" sz="1000" dirty="0">
                <a:hlinkClick r:id="rId4"/>
              </a:rPr>
              <a:t>Oppvekstprofiler 2022 for kommuner og bydeler er publisert - FHI</a:t>
            </a:r>
            <a:endParaRPr lang="nb-NO" sz="1000" dirty="0"/>
          </a:p>
        </p:txBody>
      </p:sp>
    </p:spTree>
    <p:extLst>
      <p:ext uri="{BB962C8B-B14F-4D97-AF65-F5344CB8AC3E}">
        <p14:creationId xmlns:p14="http://schemas.microsoft.com/office/powerpoint/2010/main" val="422748769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7016" y="5645278"/>
            <a:ext cx="9158033" cy="1212725"/>
          </a:xfrm>
          <a:prstGeom prst="rect">
            <a:avLst/>
          </a:prstGeom>
        </p:spPr>
      </p:pic>
      <p:pic>
        <p:nvPicPr>
          <p:cNvPr id="9" name="Plassholder for innhold 8" descr="Et bilde som inneholder bord&#10;&#10;Automatisk generert beskrivelse">
            <a:extLst>
              <a:ext uri="{FF2B5EF4-FFF2-40B4-BE49-F238E27FC236}">
                <a16:creationId xmlns:a16="http://schemas.microsoft.com/office/drawing/2014/main" id="{DD62C7FD-A265-9065-1ACD-002F4F2A4A69}"/>
              </a:ext>
            </a:extLst>
          </p:cNvPr>
          <p:cNvPicPr>
            <a:picLocks noGrp="1" noChangeAspect="1"/>
          </p:cNvPicPr>
          <p:nvPr>
            <p:ph sz="half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1020" y="674109"/>
            <a:ext cx="3665827" cy="5159314"/>
          </a:xfrm>
          <a:effectLst>
            <a:glow rad="152400">
              <a:schemeClr val="accent3"/>
            </a:glow>
          </a:effectLst>
        </p:spPr>
      </p:pic>
      <p:sp>
        <p:nvSpPr>
          <p:cNvPr id="3" name="TekstSylinder 2">
            <a:extLst>
              <a:ext uri="{FF2B5EF4-FFF2-40B4-BE49-F238E27FC236}">
                <a16:creationId xmlns:a16="http://schemas.microsoft.com/office/drawing/2014/main" id="{91B983CB-A4F5-691B-A88F-74989BEFC98A}"/>
              </a:ext>
            </a:extLst>
          </p:cNvPr>
          <p:cNvSpPr txBox="1"/>
          <p:nvPr/>
        </p:nvSpPr>
        <p:spPr>
          <a:xfrm>
            <a:off x="827584" y="44624"/>
            <a:ext cx="10569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800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Skaun</a:t>
            </a:r>
          </a:p>
        </p:txBody>
      </p:sp>
      <p:pic>
        <p:nvPicPr>
          <p:cNvPr id="10" name="Plassholder for innhold 8">
            <a:extLst>
              <a:ext uri="{FF2B5EF4-FFF2-40B4-BE49-F238E27FC236}">
                <a16:creationId xmlns:a16="http://schemas.microsoft.com/office/drawing/2014/main" id="{7B5714D4-7DD4-195E-4E34-BF22BCF95A8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153" y="692696"/>
            <a:ext cx="3665827" cy="5140727"/>
          </a:xfrm>
          <a:effectLst>
            <a:glow rad="152400">
              <a:schemeClr val="accent3"/>
            </a:glow>
          </a:effectLst>
        </p:spPr>
      </p:pic>
    </p:spTree>
    <p:extLst>
      <p:ext uri="{BB962C8B-B14F-4D97-AF65-F5344CB8AC3E}">
        <p14:creationId xmlns:p14="http://schemas.microsoft.com/office/powerpoint/2010/main" val="73297246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7016" y="5645278"/>
            <a:ext cx="9158033" cy="1212725"/>
          </a:xfrm>
          <a:prstGeom prst="rect">
            <a:avLst/>
          </a:prstGeom>
        </p:spPr>
      </p:pic>
      <p:pic>
        <p:nvPicPr>
          <p:cNvPr id="9" name="Plassholder for innhold 8" descr="Et bilde som inneholder bord&#10;&#10;Automatisk generert beskrivelse">
            <a:extLst>
              <a:ext uri="{FF2B5EF4-FFF2-40B4-BE49-F238E27FC236}">
                <a16:creationId xmlns:a16="http://schemas.microsoft.com/office/drawing/2014/main" id="{857C9435-0C91-6FE8-7C98-127F13DF23E3}"/>
              </a:ext>
            </a:extLst>
          </p:cNvPr>
          <p:cNvPicPr>
            <a:picLocks noGrp="1" noChangeAspect="1"/>
          </p:cNvPicPr>
          <p:nvPr>
            <p:ph sz="half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764704"/>
            <a:ext cx="3622502" cy="5087306"/>
          </a:xfrm>
          <a:effectLst>
            <a:glow rad="152400">
              <a:schemeClr val="accent3"/>
            </a:glow>
          </a:effectLst>
        </p:spPr>
      </p:pic>
      <p:sp>
        <p:nvSpPr>
          <p:cNvPr id="3" name="TekstSylinder 2">
            <a:extLst>
              <a:ext uri="{FF2B5EF4-FFF2-40B4-BE49-F238E27FC236}">
                <a16:creationId xmlns:a16="http://schemas.microsoft.com/office/drawing/2014/main" id="{B4E63C35-E764-C3CD-06C8-962F4A8B42D1}"/>
              </a:ext>
            </a:extLst>
          </p:cNvPr>
          <p:cNvSpPr txBox="1"/>
          <p:nvPr/>
        </p:nvSpPr>
        <p:spPr>
          <a:xfrm>
            <a:off x="611560" y="116632"/>
            <a:ext cx="13420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800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Orkland</a:t>
            </a:r>
          </a:p>
        </p:txBody>
      </p:sp>
      <p:pic>
        <p:nvPicPr>
          <p:cNvPr id="6" name="Plassholder for innhold 8">
            <a:extLst>
              <a:ext uri="{FF2B5EF4-FFF2-40B4-BE49-F238E27FC236}">
                <a16:creationId xmlns:a16="http://schemas.microsoft.com/office/drawing/2014/main" id="{53A8981C-BA7C-5531-5C21-F04AE807995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764704"/>
            <a:ext cx="3656376" cy="5129934"/>
          </a:xfrm>
          <a:effectLst>
            <a:glow rad="152400">
              <a:schemeClr val="accent3"/>
            </a:glow>
          </a:effectLst>
        </p:spPr>
      </p:pic>
    </p:spTree>
    <p:extLst>
      <p:ext uri="{BB962C8B-B14F-4D97-AF65-F5344CB8AC3E}">
        <p14:creationId xmlns:p14="http://schemas.microsoft.com/office/powerpoint/2010/main" val="130487334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7016" y="5645278"/>
            <a:ext cx="9158033" cy="1212725"/>
          </a:xfrm>
          <a:prstGeom prst="rect">
            <a:avLst/>
          </a:prstGeom>
        </p:spPr>
      </p:pic>
      <p:pic>
        <p:nvPicPr>
          <p:cNvPr id="9" name="Plassholder for innhold 8" descr="Et bilde som inneholder bord&#10;&#10;Automatisk generert beskrivelse">
            <a:extLst>
              <a:ext uri="{FF2B5EF4-FFF2-40B4-BE49-F238E27FC236}">
                <a16:creationId xmlns:a16="http://schemas.microsoft.com/office/drawing/2014/main" id="{7198F0B5-F8CE-F8AA-FF0D-A8A3D001113E}"/>
              </a:ext>
            </a:extLst>
          </p:cNvPr>
          <p:cNvPicPr>
            <a:picLocks noGrp="1" noChangeAspect="1"/>
          </p:cNvPicPr>
          <p:nvPr>
            <p:ph sz="half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768388"/>
            <a:ext cx="3637356" cy="5134009"/>
          </a:xfrm>
          <a:effectLst>
            <a:glow rad="152400">
              <a:schemeClr val="accent3"/>
            </a:glow>
          </a:effectLst>
        </p:spPr>
      </p:pic>
      <p:sp>
        <p:nvSpPr>
          <p:cNvPr id="3" name="TekstSylinder 2">
            <a:extLst>
              <a:ext uri="{FF2B5EF4-FFF2-40B4-BE49-F238E27FC236}">
                <a16:creationId xmlns:a16="http://schemas.microsoft.com/office/drawing/2014/main" id="{E1F15852-C29B-3883-F069-86C1ED1BA4C5}"/>
              </a:ext>
            </a:extLst>
          </p:cNvPr>
          <p:cNvSpPr txBox="1"/>
          <p:nvPr/>
        </p:nvSpPr>
        <p:spPr>
          <a:xfrm>
            <a:off x="683568" y="116632"/>
            <a:ext cx="9557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800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Heim</a:t>
            </a:r>
          </a:p>
        </p:txBody>
      </p:sp>
      <p:pic>
        <p:nvPicPr>
          <p:cNvPr id="6" name="Plassholder for innhold 8" descr="Et bilde som inneholder tekst&#10;&#10;Automatisk generert beskrivelse">
            <a:extLst>
              <a:ext uri="{FF2B5EF4-FFF2-40B4-BE49-F238E27FC236}">
                <a16:creationId xmlns:a16="http://schemas.microsoft.com/office/drawing/2014/main" id="{4268EAEB-4603-ECE3-9ACE-24D7B542EB0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764704"/>
            <a:ext cx="3672408" cy="5137693"/>
          </a:xfrm>
          <a:effectLst>
            <a:glow rad="152400">
              <a:schemeClr val="accent3"/>
            </a:glow>
          </a:effectLst>
        </p:spPr>
      </p:pic>
    </p:spTree>
    <p:extLst>
      <p:ext uri="{BB962C8B-B14F-4D97-AF65-F5344CB8AC3E}">
        <p14:creationId xmlns:p14="http://schemas.microsoft.com/office/powerpoint/2010/main" val="16529975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7016" y="5645278"/>
            <a:ext cx="9158033" cy="1212725"/>
          </a:xfrm>
          <a:prstGeom prst="rect">
            <a:avLst/>
          </a:prstGeom>
        </p:spPr>
      </p:pic>
      <p:pic>
        <p:nvPicPr>
          <p:cNvPr id="9" name="Plassholder for innhold 8" descr="Et bilde som inneholder bord&#10;&#10;Automatisk generert beskrivelse">
            <a:extLst>
              <a:ext uri="{FF2B5EF4-FFF2-40B4-BE49-F238E27FC236}">
                <a16:creationId xmlns:a16="http://schemas.microsoft.com/office/drawing/2014/main" id="{5F0A9A6B-511D-E931-E722-52972CFBCAA9}"/>
              </a:ext>
            </a:extLst>
          </p:cNvPr>
          <p:cNvPicPr>
            <a:picLocks noGrp="1" noChangeAspect="1"/>
          </p:cNvPicPr>
          <p:nvPr>
            <p:ph sz="half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759674"/>
            <a:ext cx="3643373" cy="5131340"/>
          </a:xfrm>
          <a:effectLst>
            <a:glow rad="152400">
              <a:schemeClr val="accent3"/>
            </a:glow>
          </a:effectLst>
        </p:spPr>
      </p:pic>
      <p:sp>
        <p:nvSpPr>
          <p:cNvPr id="3" name="TekstSylinder 2">
            <a:extLst>
              <a:ext uri="{FF2B5EF4-FFF2-40B4-BE49-F238E27FC236}">
                <a16:creationId xmlns:a16="http://schemas.microsoft.com/office/drawing/2014/main" id="{87594997-505C-E5DA-376C-FAF2178F4920}"/>
              </a:ext>
            </a:extLst>
          </p:cNvPr>
          <p:cNvSpPr txBox="1"/>
          <p:nvPr/>
        </p:nvSpPr>
        <p:spPr>
          <a:xfrm>
            <a:off x="683568" y="116632"/>
            <a:ext cx="8804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800" dirty="0">
                <a:solidFill>
                  <a:schemeClr val="accent3">
                    <a:lumMod val="50000"/>
                  </a:schemeClr>
                </a:solidFill>
              </a:rPr>
              <a:t>Aure</a:t>
            </a:r>
          </a:p>
        </p:txBody>
      </p:sp>
      <p:pic>
        <p:nvPicPr>
          <p:cNvPr id="6" name="Plassholder for innhold 8" descr="Et bilde som inneholder tekst, innendørs, skjermbilde&#10;&#10;Automatisk generert beskrivelse">
            <a:extLst>
              <a:ext uri="{FF2B5EF4-FFF2-40B4-BE49-F238E27FC236}">
                <a16:creationId xmlns:a16="http://schemas.microsoft.com/office/drawing/2014/main" id="{BCB6660B-A55B-9162-2517-D7298E6B801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764704"/>
            <a:ext cx="3666798" cy="5159314"/>
          </a:xfrm>
          <a:effectLst>
            <a:glow rad="152400">
              <a:schemeClr val="accent3"/>
            </a:glow>
          </a:effectLst>
        </p:spPr>
      </p:pic>
    </p:spTree>
    <p:extLst>
      <p:ext uri="{BB962C8B-B14F-4D97-AF65-F5344CB8AC3E}">
        <p14:creationId xmlns:p14="http://schemas.microsoft.com/office/powerpoint/2010/main" val="2271863338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7016" y="5645278"/>
            <a:ext cx="9158033" cy="1212725"/>
          </a:xfrm>
          <a:prstGeom prst="rect">
            <a:avLst/>
          </a:prstGeom>
        </p:spPr>
      </p:pic>
      <p:pic>
        <p:nvPicPr>
          <p:cNvPr id="9" name="Plassholder for innhold 8" descr="Et bilde som inneholder bord&#10;&#10;Automatisk generert beskrivelse">
            <a:extLst>
              <a:ext uri="{FF2B5EF4-FFF2-40B4-BE49-F238E27FC236}">
                <a16:creationId xmlns:a16="http://schemas.microsoft.com/office/drawing/2014/main" id="{126F4A2E-550B-CA9B-9B9B-69D2EBA77DAF}"/>
              </a:ext>
            </a:extLst>
          </p:cNvPr>
          <p:cNvPicPr>
            <a:picLocks noGrp="1" noChangeAspect="1"/>
          </p:cNvPicPr>
          <p:nvPr>
            <p:ph sz="half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0603" y="836712"/>
            <a:ext cx="3587058" cy="5027911"/>
          </a:xfrm>
          <a:effectLst>
            <a:glow rad="152400">
              <a:schemeClr val="accent3"/>
            </a:glow>
          </a:effectLst>
        </p:spPr>
      </p:pic>
      <p:sp>
        <p:nvSpPr>
          <p:cNvPr id="3" name="TekstSylinder 2">
            <a:extLst>
              <a:ext uri="{FF2B5EF4-FFF2-40B4-BE49-F238E27FC236}">
                <a16:creationId xmlns:a16="http://schemas.microsoft.com/office/drawing/2014/main" id="{ED263FF7-C665-0A15-4EB1-5D14418A5DCA}"/>
              </a:ext>
            </a:extLst>
          </p:cNvPr>
          <p:cNvSpPr txBox="1"/>
          <p:nvPr/>
        </p:nvSpPr>
        <p:spPr>
          <a:xfrm>
            <a:off x="755576" y="116632"/>
            <a:ext cx="9002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800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Hitra</a:t>
            </a:r>
          </a:p>
        </p:txBody>
      </p:sp>
      <p:pic>
        <p:nvPicPr>
          <p:cNvPr id="6" name="Plassholder for innhold 8" descr="Et bilde som inneholder tekst, innendørs, skjermbilde&#10;&#10;Automatisk generert beskrivelse">
            <a:extLst>
              <a:ext uri="{FF2B5EF4-FFF2-40B4-BE49-F238E27FC236}">
                <a16:creationId xmlns:a16="http://schemas.microsoft.com/office/drawing/2014/main" id="{3A09F1FD-D8BB-4595-08C0-9A7785F3B47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339" y="836712"/>
            <a:ext cx="3587058" cy="5054492"/>
          </a:xfrm>
          <a:effectLst>
            <a:glow rad="152400">
              <a:schemeClr val="accent3"/>
            </a:glow>
          </a:effectLst>
        </p:spPr>
      </p:pic>
    </p:spTree>
    <p:extLst>
      <p:ext uri="{BB962C8B-B14F-4D97-AF65-F5344CB8AC3E}">
        <p14:creationId xmlns:p14="http://schemas.microsoft.com/office/powerpoint/2010/main" val="177247456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7016" y="5645278"/>
            <a:ext cx="9158033" cy="1212725"/>
          </a:xfrm>
          <a:prstGeom prst="rect">
            <a:avLst/>
          </a:prstGeom>
        </p:spPr>
      </p:pic>
      <p:pic>
        <p:nvPicPr>
          <p:cNvPr id="9" name="Plassholder for innhold 8">
            <a:extLst>
              <a:ext uri="{FF2B5EF4-FFF2-40B4-BE49-F238E27FC236}">
                <a16:creationId xmlns:a16="http://schemas.microsoft.com/office/drawing/2014/main" id="{D961CE27-65A0-C5FE-30E1-FF97CD186DAA}"/>
              </a:ext>
            </a:extLst>
          </p:cNvPr>
          <p:cNvPicPr>
            <a:picLocks noGrp="1" noChangeAspect="1"/>
          </p:cNvPicPr>
          <p:nvPr>
            <p:ph sz="half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764704"/>
            <a:ext cx="3669309" cy="5104065"/>
          </a:xfrm>
          <a:effectLst>
            <a:glow rad="152400">
              <a:schemeClr val="accent3"/>
            </a:glow>
          </a:effectLst>
        </p:spPr>
      </p:pic>
      <p:sp>
        <p:nvSpPr>
          <p:cNvPr id="3" name="TekstSylinder 2">
            <a:extLst>
              <a:ext uri="{FF2B5EF4-FFF2-40B4-BE49-F238E27FC236}">
                <a16:creationId xmlns:a16="http://schemas.microsoft.com/office/drawing/2014/main" id="{26C0478A-111E-BD2B-7E75-94B664597DCD}"/>
              </a:ext>
            </a:extLst>
          </p:cNvPr>
          <p:cNvSpPr txBox="1"/>
          <p:nvPr/>
        </p:nvSpPr>
        <p:spPr>
          <a:xfrm>
            <a:off x="819828" y="188640"/>
            <a:ext cx="9858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800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Frøya</a:t>
            </a:r>
          </a:p>
        </p:txBody>
      </p:sp>
      <p:pic>
        <p:nvPicPr>
          <p:cNvPr id="6" name="Plassholder for innhold 8" descr="Et bilde som inneholder tekst&#10;&#10;Automatisk generert beskrivelse">
            <a:extLst>
              <a:ext uri="{FF2B5EF4-FFF2-40B4-BE49-F238E27FC236}">
                <a16:creationId xmlns:a16="http://schemas.microsoft.com/office/drawing/2014/main" id="{A4F99DDE-C26C-766C-970D-18B09CE12CE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764704"/>
            <a:ext cx="3628338" cy="5104065"/>
          </a:xfrm>
          <a:effectLst>
            <a:glow rad="152400">
              <a:schemeClr val="accent3"/>
            </a:glow>
          </a:effectLst>
        </p:spPr>
      </p:pic>
    </p:spTree>
    <p:extLst>
      <p:ext uri="{BB962C8B-B14F-4D97-AF65-F5344CB8AC3E}">
        <p14:creationId xmlns:p14="http://schemas.microsoft.com/office/powerpoint/2010/main" val="282338267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7016" y="5645278"/>
            <a:ext cx="9158033" cy="1212725"/>
          </a:xfrm>
          <a:prstGeom prst="rect">
            <a:avLst/>
          </a:prstGeom>
        </p:spPr>
      </p:pic>
      <p:pic>
        <p:nvPicPr>
          <p:cNvPr id="9" name="Plassholder for innhold 8">
            <a:extLst>
              <a:ext uri="{FF2B5EF4-FFF2-40B4-BE49-F238E27FC236}">
                <a16:creationId xmlns:a16="http://schemas.microsoft.com/office/drawing/2014/main" id="{ED155D9E-2642-020C-1ABC-EE2060CB1770}"/>
              </a:ext>
            </a:extLst>
          </p:cNvPr>
          <p:cNvPicPr>
            <a:picLocks noGrp="1" noChangeAspect="1"/>
          </p:cNvPicPr>
          <p:nvPr>
            <p:ph sz="half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6076" y="811520"/>
            <a:ext cx="3564396" cy="5040561"/>
          </a:xfrm>
          <a:effectLst>
            <a:glow rad="152400">
              <a:schemeClr val="accent3"/>
            </a:glow>
          </a:effectLst>
        </p:spPr>
      </p:pic>
      <p:sp>
        <p:nvSpPr>
          <p:cNvPr id="3" name="TekstSylinder 2">
            <a:extLst>
              <a:ext uri="{FF2B5EF4-FFF2-40B4-BE49-F238E27FC236}">
                <a16:creationId xmlns:a16="http://schemas.microsoft.com/office/drawing/2014/main" id="{23959D29-1108-969C-D692-9D87ED4B4B0E}"/>
              </a:ext>
            </a:extLst>
          </p:cNvPr>
          <p:cNvSpPr txBox="1"/>
          <p:nvPr/>
        </p:nvSpPr>
        <p:spPr>
          <a:xfrm>
            <a:off x="755576" y="202104"/>
            <a:ext cx="11801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800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Ørland</a:t>
            </a:r>
          </a:p>
        </p:txBody>
      </p:sp>
      <p:pic>
        <p:nvPicPr>
          <p:cNvPr id="6" name="Plassholder for innhold 8">
            <a:extLst>
              <a:ext uri="{FF2B5EF4-FFF2-40B4-BE49-F238E27FC236}">
                <a16:creationId xmlns:a16="http://schemas.microsoft.com/office/drawing/2014/main" id="{195445C6-1D5F-A6BD-1377-1EBB3E33833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836712"/>
            <a:ext cx="3600400" cy="5040561"/>
          </a:xfrm>
          <a:effectLst>
            <a:glow rad="152400">
              <a:schemeClr val="accent3"/>
            </a:glow>
          </a:effectLst>
        </p:spPr>
      </p:pic>
    </p:spTree>
    <p:extLst>
      <p:ext uri="{BB962C8B-B14F-4D97-AF65-F5344CB8AC3E}">
        <p14:creationId xmlns:p14="http://schemas.microsoft.com/office/powerpoint/2010/main" val="3013040314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7016" y="5645278"/>
            <a:ext cx="9158033" cy="1212725"/>
          </a:xfrm>
          <a:prstGeom prst="rect">
            <a:avLst/>
          </a:prstGeom>
        </p:spPr>
      </p:pic>
      <p:pic>
        <p:nvPicPr>
          <p:cNvPr id="9" name="Plassholder for innhold 8" descr="Et bilde som inneholder bord&#10;&#10;Automatisk generert beskrivelse">
            <a:extLst>
              <a:ext uri="{FF2B5EF4-FFF2-40B4-BE49-F238E27FC236}">
                <a16:creationId xmlns:a16="http://schemas.microsoft.com/office/drawing/2014/main" id="{8C0B88AC-1792-C240-9C43-DE35EBFC9641}"/>
              </a:ext>
            </a:extLst>
          </p:cNvPr>
          <p:cNvPicPr>
            <a:picLocks noGrp="1" noChangeAspect="1"/>
          </p:cNvPicPr>
          <p:nvPr>
            <p:ph sz="half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764704"/>
            <a:ext cx="3646758" cy="5099385"/>
          </a:xfrm>
          <a:effectLst>
            <a:glow rad="152400">
              <a:schemeClr val="accent3"/>
            </a:glow>
          </a:effectLst>
        </p:spPr>
      </p:pic>
      <p:sp>
        <p:nvSpPr>
          <p:cNvPr id="3" name="TekstSylinder 2">
            <a:extLst>
              <a:ext uri="{FF2B5EF4-FFF2-40B4-BE49-F238E27FC236}">
                <a16:creationId xmlns:a16="http://schemas.microsoft.com/office/drawing/2014/main" id="{07BE58B6-E663-11E7-8D28-A24B6D943E31}"/>
              </a:ext>
            </a:extLst>
          </p:cNvPr>
          <p:cNvSpPr txBox="1"/>
          <p:nvPr/>
        </p:nvSpPr>
        <p:spPr>
          <a:xfrm>
            <a:off x="899592" y="116632"/>
            <a:ext cx="14864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800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Rennebu</a:t>
            </a:r>
          </a:p>
        </p:txBody>
      </p:sp>
      <p:pic>
        <p:nvPicPr>
          <p:cNvPr id="6" name="Plassholder for innhold 8" descr="Et bilde som inneholder tekst&#10;&#10;Automatisk generert beskrivelse">
            <a:extLst>
              <a:ext uri="{FF2B5EF4-FFF2-40B4-BE49-F238E27FC236}">
                <a16:creationId xmlns:a16="http://schemas.microsoft.com/office/drawing/2014/main" id="{90AE3A6C-715D-7986-DE73-0DDA80BAD6A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764704"/>
            <a:ext cx="3646758" cy="5117618"/>
          </a:xfrm>
          <a:effectLst>
            <a:glow rad="152400">
              <a:schemeClr val="accent3"/>
            </a:glow>
          </a:effectLst>
        </p:spPr>
      </p:pic>
    </p:spTree>
    <p:extLst>
      <p:ext uri="{BB962C8B-B14F-4D97-AF65-F5344CB8AC3E}">
        <p14:creationId xmlns:p14="http://schemas.microsoft.com/office/powerpoint/2010/main" val="538889326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7017" y="5615170"/>
            <a:ext cx="9158033" cy="1212725"/>
          </a:xfrm>
          <a:prstGeom prst="rect">
            <a:avLst/>
          </a:prstGeom>
        </p:spPr>
      </p:pic>
      <p:pic>
        <p:nvPicPr>
          <p:cNvPr id="9" name="Plassholder for innhold 8" descr="Et bilde som inneholder bord&#10;&#10;Automatisk generert beskrivelse">
            <a:extLst>
              <a:ext uri="{FF2B5EF4-FFF2-40B4-BE49-F238E27FC236}">
                <a16:creationId xmlns:a16="http://schemas.microsoft.com/office/drawing/2014/main" id="{D3963C13-1CC3-1731-50A5-57AAE22DAED4}"/>
              </a:ext>
            </a:extLst>
          </p:cNvPr>
          <p:cNvPicPr>
            <a:picLocks noGrp="1" noChangeAspect="1"/>
          </p:cNvPicPr>
          <p:nvPr>
            <p:ph sz="half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836712"/>
            <a:ext cx="3518858" cy="4975143"/>
          </a:xfrm>
          <a:effectLst>
            <a:glow rad="152400">
              <a:schemeClr val="accent3"/>
            </a:glow>
          </a:effectLst>
        </p:spPr>
      </p:pic>
      <p:sp>
        <p:nvSpPr>
          <p:cNvPr id="3" name="TekstSylinder 2">
            <a:extLst>
              <a:ext uri="{FF2B5EF4-FFF2-40B4-BE49-F238E27FC236}">
                <a16:creationId xmlns:a16="http://schemas.microsoft.com/office/drawing/2014/main" id="{A6BC55FF-4EBA-5CD4-5316-D14916CF3696}"/>
              </a:ext>
            </a:extLst>
          </p:cNvPr>
          <p:cNvSpPr txBox="1"/>
          <p:nvPr/>
        </p:nvSpPr>
        <p:spPr>
          <a:xfrm>
            <a:off x="827584" y="188640"/>
            <a:ext cx="10935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800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Rindal</a:t>
            </a:r>
          </a:p>
        </p:txBody>
      </p:sp>
      <p:pic>
        <p:nvPicPr>
          <p:cNvPr id="6" name="Plassholder for innhold 10">
            <a:extLst>
              <a:ext uri="{FF2B5EF4-FFF2-40B4-BE49-F238E27FC236}">
                <a16:creationId xmlns:a16="http://schemas.microsoft.com/office/drawing/2014/main" id="{4280E34F-61F9-A478-EDE4-C2D0E5231AF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836712"/>
            <a:ext cx="3536192" cy="4922473"/>
          </a:xfrm>
          <a:effectLst>
            <a:glow rad="152400">
              <a:schemeClr val="accent3"/>
            </a:glow>
          </a:effectLst>
        </p:spPr>
      </p:pic>
    </p:spTree>
    <p:extLst>
      <p:ext uri="{BB962C8B-B14F-4D97-AF65-F5344CB8AC3E}">
        <p14:creationId xmlns:p14="http://schemas.microsoft.com/office/powerpoint/2010/main" val="5630014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kstSylinder 12">
            <a:extLst>
              <a:ext uri="{FF2B5EF4-FFF2-40B4-BE49-F238E27FC236}">
                <a16:creationId xmlns:a16="http://schemas.microsoft.com/office/drawing/2014/main" id="{DC76E65F-DC0F-4338-9BBE-F48A8879ECF6}"/>
              </a:ext>
            </a:extLst>
          </p:cNvPr>
          <p:cNvSpPr txBox="1"/>
          <p:nvPr/>
        </p:nvSpPr>
        <p:spPr>
          <a:xfrm>
            <a:off x="102844" y="116632"/>
            <a:ext cx="5472608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KS sitt fremtidsverktøy viser at andel sysselsatte i % av befolkningen i </a:t>
            </a:r>
            <a:r>
              <a:rPr lang="nb-NO" b="1" u="sng" dirty="0">
                <a:solidFill>
                  <a:schemeClr val="accent3">
                    <a:lumMod val="50000"/>
                  </a:schemeClr>
                </a:solidFill>
              </a:rPr>
              <a:t>Ørland kommune </a:t>
            </a:r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er 66 %, Andel av ansatte som jobber i helse og omsorg er 51 %. Andel av befolkningen i yrkesaktiv alder; 58 %, 28 % av befolkningen er over 60 år. 25 % av befolkningen lever i utenforskap og 8 % av barn lever i familier med vedvarende lav inntekt. Frafallsrate i </a:t>
            </a:r>
            <a:r>
              <a:rPr lang="nb-NO" dirty="0" err="1">
                <a:solidFill>
                  <a:schemeClr val="accent3">
                    <a:lumMod val="50000"/>
                  </a:schemeClr>
                </a:solidFill>
              </a:rPr>
              <a:t>vgs</a:t>
            </a:r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 er på 31 %.</a:t>
            </a:r>
          </a:p>
          <a:p>
            <a:endParaRPr lang="nb-NO" dirty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Hovedalternativet viser at i 2050 antall innbyggere i yrkesaktiv alder er 6165 (- 83). Antall barn under 18 år 2032(- 64). 305(+ 208) innbyggere vil være 90 år eller eldre, mens 2899 (+ 920) vil være over pensjonsalder.</a:t>
            </a:r>
          </a:p>
          <a:p>
            <a:endParaRPr lang="nb-NO" dirty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I perioden 2020 til 2040 vil antall sysselsatte øke fra </a:t>
            </a:r>
            <a:r>
              <a:rPr lang="nb-NO" dirty="0" err="1">
                <a:solidFill>
                  <a:schemeClr val="accent3">
                    <a:lumMod val="50000"/>
                  </a:schemeClr>
                </a:solidFill>
              </a:rPr>
              <a:t>ca</a:t>
            </a:r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 5020 til </a:t>
            </a:r>
            <a:r>
              <a:rPr lang="nb-NO" dirty="0" err="1">
                <a:solidFill>
                  <a:schemeClr val="accent3">
                    <a:lumMod val="50000"/>
                  </a:schemeClr>
                </a:solidFill>
              </a:rPr>
              <a:t>ca</a:t>
            </a:r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 5100. Antall barn i grunnskolealder vil falle fra </a:t>
            </a:r>
            <a:r>
              <a:rPr lang="nb-NO" dirty="0" err="1">
                <a:solidFill>
                  <a:schemeClr val="accent3">
                    <a:lumMod val="50000"/>
                  </a:schemeClr>
                </a:solidFill>
              </a:rPr>
              <a:t>ca</a:t>
            </a:r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 1350 til </a:t>
            </a:r>
            <a:r>
              <a:rPr lang="nb-NO" dirty="0" err="1">
                <a:solidFill>
                  <a:schemeClr val="accent3">
                    <a:lumMod val="50000"/>
                  </a:schemeClr>
                </a:solidFill>
              </a:rPr>
              <a:t>ca</a:t>
            </a:r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 1250. Antall brukere av hjemmetjenester vil øke fra </a:t>
            </a:r>
            <a:r>
              <a:rPr lang="nb-NO" dirty="0" err="1">
                <a:solidFill>
                  <a:schemeClr val="accent3">
                    <a:lumMod val="50000"/>
                  </a:schemeClr>
                </a:solidFill>
              </a:rPr>
              <a:t>ca</a:t>
            </a:r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 645 til </a:t>
            </a:r>
            <a:r>
              <a:rPr lang="nb-NO" dirty="0" err="1">
                <a:solidFill>
                  <a:schemeClr val="accent3">
                    <a:lumMod val="50000"/>
                  </a:schemeClr>
                </a:solidFill>
              </a:rPr>
              <a:t>ca</a:t>
            </a:r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 680. Antall brukere av institusjonstjenester vil øke fra </a:t>
            </a:r>
            <a:r>
              <a:rPr lang="nb-NO" dirty="0" err="1">
                <a:solidFill>
                  <a:schemeClr val="accent3">
                    <a:lumMod val="50000"/>
                  </a:schemeClr>
                </a:solidFill>
              </a:rPr>
              <a:t>ca</a:t>
            </a:r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 71 til 75. Antall i utenforskap vil falle fra </a:t>
            </a:r>
            <a:r>
              <a:rPr lang="nb-NO" dirty="0" err="1">
                <a:solidFill>
                  <a:schemeClr val="accent3">
                    <a:lumMod val="50000"/>
                  </a:schemeClr>
                </a:solidFill>
              </a:rPr>
              <a:t>ca</a:t>
            </a:r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 1300 til </a:t>
            </a:r>
            <a:r>
              <a:rPr lang="nb-NO" dirty="0" err="1">
                <a:solidFill>
                  <a:schemeClr val="accent3">
                    <a:lumMod val="50000"/>
                  </a:schemeClr>
                </a:solidFill>
              </a:rPr>
              <a:t>ca</a:t>
            </a:r>
            <a:r>
              <a:rPr lang="nb-NO" dirty="0">
                <a:solidFill>
                  <a:schemeClr val="accent3">
                    <a:lumMod val="50000"/>
                  </a:schemeClr>
                </a:solidFill>
              </a:rPr>
              <a:t> 1280. </a:t>
            </a:r>
          </a:p>
          <a:p>
            <a:endParaRPr lang="nb-NO" dirty="0"/>
          </a:p>
          <a:p>
            <a:endParaRPr lang="nb-NO" dirty="0"/>
          </a:p>
          <a:p>
            <a:endParaRPr lang="nb-NO" dirty="0"/>
          </a:p>
        </p:txBody>
      </p:sp>
      <p:pic>
        <p:nvPicPr>
          <p:cNvPr id="2" name="object 2">
            <a:extLst>
              <a:ext uri="{FF2B5EF4-FFF2-40B4-BE49-F238E27FC236}">
                <a16:creationId xmlns:a16="http://schemas.microsoft.com/office/drawing/2014/main" id="{70BF715E-2AD4-744B-A5D6-DDB5CE46F350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7016" y="5645278"/>
            <a:ext cx="9158033" cy="1212725"/>
          </a:xfrm>
          <a:prstGeom prst="rect">
            <a:avLst/>
          </a:prstGeom>
        </p:spPr>
      </p:pic>
      <p:pic>
        <p:nvPicPr>
          <p:cNvPr id="4" name="Bilde 3" descr="Et bilde som inneholder bord&#10;&#10;Automatisk generert beskrivelse">
            <a:extLst>
              <a:ext uri="{FF2B5EF4-FFF2-40B4-BE49-F238E27FC236}">
                <a16:creationId xmlns:a16="http://schemas.microsoft.com/office/drawing/2014/main" id="{0B2CB01A-B84E-C22D-00C1-2714E19D65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7866" y="2368197"/>
            <a:ext cx="3135741" cy="1996907"/>
          </a:xfrm>
          <a:prstGeom prst="rect">
            <a:avLst/>
          </a:prstGeom>
          <a:effectLst>
            <a:glow rad="152400">
              <a:schemeClr val="accent3"/>
            </a:glow>
          </a:effectLst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C8628DA8-8BF7-68E5-2378-9DEE6725FF5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7866" y="116632"/>
            <a:ext cx="3135741" cy="2016224"/>
          </a:xfrm>
          <a:prstGeom prst="rect">
            <a:avLst/>
          </a:prstGeom>
          <a:effectLst>
            <a:glow rad="152400">
              <a:schemeClr val="accent3"/>
            </a:glow>
          </a:effectLst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A2162A7B-82DC-E232-3EC4-87858ED8DCA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7866" y="4566941"/>
            <a:ext cx="3135742" cy="1981414"/>
          </a:xfrm>
          <a:prstGeom prst="rect">
            <a:avLst/>
          </a:prstGeom>
          <a:effectLst>
            <a:glow rad="152400">
              <a:schemeClr val="accent3"/>
            </a:glow>
          </a:effectLst>
        </p:spPr>
      </p:pic>
    </p:spTree>
    <p:extLst>
      <p:ext uri="{BB962C8B-B14F-4D97-AF65-F5344CB8AC3E}">
        <p14:creationId xmlns:p14="http://schemas.microsoft.com/office/powerpoint/2010/main" val="4010444103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lassholder for innhold 8" descr="Et bilde som inneholder bord&#10;&#10;Automatisk generert beskrivelse">
            <a:extLst>
              <a:ext uri="{FF2B5EF4-FFF2-40B4-BE49-F238E27FC236}">
                <a16:creationId xmlns:a16="http://schemas.microsoft.com/office/drawing/2014/main" id="{F5CBC83F-051E-12AB-07AD-B54781FAB0F2}"/>
              </a:ext>
            </a:extLst>
          </p:cNvPr>
          <p:cNvPicPr>
            <a:picLocks noGrp="1" noChangeAspect="1"/>
          </p:cNvPicPr>
          <p:nvPr>
            <p:ph sz="half" idx="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705620"/>
            <a:ext cx="3600402" cy="5057707"/>
          </a:xfrm>
          <a:effectLst>
            <a:glow rad="152400">
              <a:schemeClr val="accent3"/>
            </a:glow>
          </a:effectLst>
        </p:spPr>
      </p:pic>
      <p:sp>
        <p:nvSpPr>
          <p:cNvPr id="3" name="TekstSylinder 2">
            <a:extLst>
              <a:ext uri="{FF2B5EF4-FFF2-40B4-BE49-F238E27FC236}">
                <a16:creationId xmlns:a16="http://schemas.microsoft.com/office/drawing/2014/main" id="{6DEACC55-9736-F1D9-4411-E235A00C40B1}"/>
              </a:ext>
            </a:extLst>
          </p:cNvPr>
          <p:cNvSpPr txBox="1"/>
          <p:nvPr/>
        </p:nvSpPr>
        <p:spPr>
          <a:xfrm>
            <a:off x="899592" y="54779"/>
            <a:ext cx="15039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800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Surnadal</a:t>
            </a:r>
          </a:p>
        </p:txBody>
      </p:sp>
      <p:pic>
        <p:nvPicPr>
          <p:cNvPr id="10" name="object 2">
            <a:extLst>
              <a:ext uri="{FF2B5EF4-FFF2-40B4-BE49-F238E27FC236}">
                <a16:creationId xmlns:a16="http://schemas.microsoft.com/office/drawing/2014/main" id="{2F8340AB-0392-506D-DAE3-9B43D2C2DBC7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-7017" y="5615170"/>
            <a:ext cx="9158033" cy="1212725"/>
          </a:xfrm>
          <a:prstGeom prst="rect">
            <a:avLst/>
          </a:prstGeom>
        </p:spPr>
      </p:pic>
      <p:pic>
        <p:nvPicPr>
          <p:cNvPr id="5" name="Plassholder for innhold 8">
            <a:extLst>
              <a:ext uri="{FF2B5EF4-FFF2-40B4-BE49-F238E27FC236}">
                <a16:creationId xmlns:a16="http://schemas.microsoft.com/office/drawing/2014/main" id="{70BD0F69-11D4-E414-A451-23C11ABE6D9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707059"/>
            <a:ext cx="3600401" cy="5056268"/>
          </a:xfrm>
          <a:effectLst>
            <a:glow rad="152400">
              <a:schemeClr val="accent3"/>
            </a:glow>
          </a:effectLst>
        </p:spPr>
      </p:pic>
    </p:spTree>
    <p:extLst>
      <p:ext uri="{BB962C8B-B14F-4D97-AF65-F5344CB8AC3E}">
        <p14:creationId xmlns:p14="http://schemas.microsoft.com/office/powerpoint/2010/main" val="1646965826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7016" y="5645278"/>
            <a:ext cx="9158033" cy="1212725"/>
          </a:xfrm>
          <a:prstGeom prst="rect">
            <a:avLst/>
          </a:prstGeom>
        </p:spPr>
      </p:pic>
      <p:sp>
        <p:nvSpPr>
          <p:cNvPr id="5" name="Plassholder for innhold 4">
            <a:extLst>
              <a:ext uri="{FF2B5EF4-FFF2-40B4-BE49-F238E27FC236}">
                <a16:creationId xmlns:a16="http://schemas.microsoft.com/office/drawing/2014/main" id="{81BE9BB3-6071-671D-FBFC-5B6714B1D7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-24881" y="924199"/>
            <a:ext cx="9171679" cy="4431983"/>
          </a:xfrm>
        </p:spPr>
        <p:txBody>
          <a:bodyPr wrap="square" lIns="0" tIns="0" rIns="0" bIns="0" anchor="t">
            <a:spAutoFit/>
          </a:bodyPr>
          <a:lstStyle/>
          <a:p>
            <a:pPr algn="ctr"/>
            <a:r>
              <a:rPr lang="nb-NO" sz="3200" i="1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Tall for interkommunalt politisk råd Trøndelag Sørvest, lakseregionen</a:t>
            </a:r>
            <a:endParaRPr lang="nb-NO" sz="3200" dirty="0">
              <a:solidFill>
                <a:schemeClr val="accent3">
                  <a:lumMod val="50000"/>
                </a:schemeClr>
              </a:solidFill>
              <a:ea typeface="+mn-lt"/>
              <a:cs typeface="+mn-lt"/>
            </a:endParaRPr>
          </a:p>
          <a:p>
            <a:pPr algn="ctr"/>
            <a:r>
              <a:rPr lang="nb-NO" sz="3200" i="1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er innhentet og bearbeidet av administrasjonen.</a:t>
            </a:r>
            <a:endParaRPr lang="nb-NO" sz="3200" dirty="0">
              <a:solidFill>
                <a:schemeClr val="accent3">
                  <a:lumMod val="50000"/>
                </a:schemeClr>
              </a:solidFill>
            </a:endParaRPr>
          </a:p>
          <a:p>
            <a:pPr algn="ctr"/>
            <a:endParaRPr lang="nb-NO" sz="2400" i="1" dirty="0">
              <a:solidFill>
                <a:schemeClr val="accent3">
                  <a:lumMod val="50000"/>
                </a:schemeClr>
              </a:solidFill>
              <a:ea typeface="+mn-lt"/>
              <a:cs typeface="+mn-lt"/>
            </a:endParaRPr>
          </a:p>
          <a:p>
            <a:pPr algn="ctr"/>
            <a:endParaRPr lang="nb-NO" sz="2400" i="1" dirty="0">
              <a:solidFill>
                <a:schemeClr val="accent3">
                  <a:lumMod val="50000"/>
                </a:schemeClr>
              </a:solidFill>
              <a:ea typeface="+mn-lt"/>
              <a:cs typeface="+mn-lt"/>
            </a:endParaRPr>
          </a:p>
          <a:p>
            <a:pPr algn="ctr"/>
            <a:endParaRPr lang="nb-NO" sz="2400" i="1" dirty="0">
              <a:solidFill>
                <a:schemeClr val="accent3">
                  <a:lumMod val="50000"/>
                </a:schemeClr>
              </a:solidFill>
              <a:ea typeface="+mn-lt"/>
              <a:cs typeface="+mn-lt"/>
            </a:endParaRPr>
          </a:p>
          <a:p>
            <a:pPr algn="ctr"/>
            <a:r>
              <a:rPr lang="nb-NO" sz="2400" i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Skaun 6. mars 2023</a:t>
            </a:r>
            <a:endParaRPr lang="nb-NO" sz="2400" dirty="0">
              <a:solidFill>
                <a:schemeClr val="accent3">
                  <a:lumMod val="50000"/>
                </a:schemeClr>
              </a:solidFill>
              <a:ea typeface="+mn-lt"/>
              <a:cs typeface="+mn-lt"/>
            </a:endParaRPr>
          </a:p>
          <a:p>
            <a:pPr algn="ctr"/>
            <a:endParaRPr lang="nb-NO" sz="2400" i="1" dirty="0">
              <a:solidFill>
                <a:schemeClr val="accent3">
                  <a:lumMod val="50000"/>
                </a:schemeClr>
              </a:solidFill>
              <a:ea typeface="+mn-lt"/>
              <a:cs typeface="+mn-lt"/>
            </a:endParaRPr>
          </a:p>
          <a:p>
            <a:pPr algn="ctr"/>
            <a:endParaRPr lang="nb-NO" sz="2400" i="1" dirty="0">
              <a:solidFill>
                <a:schemeClr val="accent3">
                  <a:lumMod val="50000"/>
                </a:schemeClr>
              </a:solidFill>
              <a:ea typeface="+mn-lt"/>
              <a:cs typeface="+mn-lt"/>
            </a:endParaRPr>
          </a:p>
          <a:p>
            <a:pPr algn="ctr"/>
            <a:r>
              <a:rPr lang="nb-NO" sz="2400" i="1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Kirsti Selstad</a:t>
            </a:r>
          </a:p>
          <a:p>
            <a:pPr algn="ctr"/>
            <a:r>
              <a:rPr lang="nb-NO" sz="2400" i="1" dirty="0">
                <a:solidFill>
                  <a:schemeClr val="accent3">
                    <a:lumMod val="50000"/>
                  </a:schemeClr>
                </a:solidFill>
                <a:cs typeface="Calibri"/>
              </a:rPr>
              <a:t>utviklingsveileder helse</a:t>
            </a:r>
            <a:endParaRPr lang="nb-NO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1889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point 4-3 (720px x540px) 2021[55]  -  Skrivebeskyttet" id="{60CA48C9-992F-4BAE-88FC-00C8EC954CD0}" vid="{2E217FB6-67E1-4AEA-9F82-A23B042753E4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9061F1DFEC24644951CC1583990C873" ma:contentTypeVersion="11" ma:contentTypeDescription="Create a new document." ma:contentTypeScope="" ma:versionID="fda128b26b0f04d8f2d613e0ab1abc8e">
  <xsd:schema xmlns:xsd="http://www.w3.org/2001/XMLSchema" xmlns:xs="http://www.w3.org/2001/XMLSchema" xmlns:p="http://schemas.microsoft.com/office/2006/metadata/properties" xmlns:ns2="f04f0222-87c8-424f-99c2-e714c74cefbd" xmlns:ns3="c74bf76b-c9bc-46ac-b5fb-c68e75f2acb1" targetNamespace="http://schemas.microsoft.com/office/2006/metadata/properties" ma:root="true" ma:fieldsID="827bf25a7e354dbe411ed7d1b0dbe2a1" ns2:_="" ns3:_="">
    <xsd:import namespace="f04f0222-87c8-424f-99c2-e714c74cefbd"/>
    <xsd:import namespace="c74bf76b-c9bc-46ac-b5fb-c68e75f2acb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04f0222-87c8-424f-99c2-e714c74cefb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74bf76b-c9bc-46ac-b5fb-c68e75f2acb1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A1690AD8-74E8-4554-9161-8D621EABABE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60F0D9C-2FF6-4E31-89C4-85110B3E471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04f0222-87c8-424f-99c2-e714c74cefbd"/>
    <ds:schemaRef ds:uri="c74bf76b-c9bc-46ac-b5fb-c68e75f2acb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C59B9FC-81C4-467C-9FDF-7FE9700CAC16}">
  <ds:schemaRefs>
    <ds:schemaRef ds:uri="http://schemas.microsoft.com/office/2006/documentManagement/types"/>
    <ds:schemaRef ds:uri="http://purl.org/dc/terms/"/>
    <ds:schemaRef ds:uri="http://purl.org/dc/dcmitype/"/>
    <ds:schemaRef ds:uri="http://schemas.openxmlformats.org/package/2006/metadata/core-properties"/>
    <ds:schemaRef ds:uri="http://schemas.microsoft.com/office/infopath/2007/PartnerControls"/>
    <ds:schemaRef ds:uri="f04f0222-87c8-424f-99c2-e714c74cefbd"/>
    <ds:schemaRef ds:uri="http://www.w3.org/XML/1998/namespace"/>
    <ds:schemaRef ds:uri="c74bf76b-c9bc-46ac-b5fb-c68e75f2acb1"/>
    <ds:schemaRef ds:uri="http://schemas.microsoft.com/office/2006/metadata/properties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Powepoint 4-3 (720px x540px) 2021[55]  -  Skrivebeskyttet</Template>
  <TotalTime>67090</TotalTime>
  <Words>9221</Words>
  <Application>Microsoft Office PowerPoint</Application>
  <PresentationFormat>On-screen Show (4:3)</PresentationFormat>
  <Paragraphs>2277</Paragraphs>
  <Slides>91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91</vt:i4>
      </vt:variant>
    </vt:vector>
  </HeadingPairs>
  <TitlesOfParts>
    <vt:vector size="92" baseType="lpstr">
      <vt:lpstr>Office-tema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Kirsti Selstad</dc:creator>
  <cp:lastModifiedBy>Kirsti Selstad</cp:lastModifiedBy>
  <cp:revision>91</cp:revision>
  <cp:lastPrinted>2023-01-09T14:16:31Z</cp:lastPrinted>
  <dcterms:created xsi:type="dcterms:W3CDTF">2022-04-19T07:14:19Z</dcterms:created>
  <dcterms:modified xsi:type="dcterms:W3CDTF">2023-03-07T09:13:23Z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2021-05-18T00:00:00Z</vt:filetime>
  </property>
  <property fmtid="{D5CDD505-2E9C-101B-9397-08002B2CF9AE}" pid="3" name="Creator">
    <vt:lpwstr>Adobe InDesign 16.2 (Macintosh)</vt:lpwstr>
  </property>
  <property fmtid="{D5CDD505-2E9C-101B-9397-08002B2CF9AE}" pid="4" name="LastSaved">
    <vt:filetime>2021-05-18T00:00:00Z</vt:filetime>
  </property>
  <property fmtid="{D5CDD505-2E9C-101B-9397-08002B2CF9AE}" pid="5" name="ContentTypeId">
    <vt:lpwstr>0x01010069061F1DFEC24644951CC1583990C873</vt:lpwstr>
  </property>
</Properties>
</file>